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omments/comment1.xml" ContentType="application/vnd.openxmlformats-officedocument.presentationml.comments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48" r:id="rId1"/>
  </p:sldMasterIdLst>
  <p:notesMasterIdLst>
    <p:notesMasterId r:id="rId68"/>
  </p:notesMasterIdLst>
  <p:handoutMasterIdLst>
    <p:handoutMasterId r:id="rId69"/>
  </p:handoutMasterIdLst>
  <p:sldIdLst>
    <p:sldId id="258" r:id="rId2"/>
    <p:sldId id="276" r:id="rId3"/>
    <p:sldId id="294" r:id="rId4"/>
    <p:sldId id="347" r:id="rId5"/>
    <p:sldId id="277" r:id="rId6"/>
    <p:sldId id="279" r:id="rId7"/>
    <p:sldId id="348" r:id="rId8"/>
    <p:sldId id="349" r:id="rId9"/>
    <p:sldId id="350" r:id="rId10"/>
    <p:sldId id="282" r:id="rId11"/>
    <p:sldId id="283" r:id="rId12"/>
    <p:sldId id="295" r:id="rId13"/>
    <p:sldId id="286" r:id="rId14"/>
    <p:sldId id="287" r:id="rId15"/>
    <p:sldId id="289" r:id="rId16"/>
    <p:sldId id="290" r:id="rId17"/>
    <p:sldId id="292" r:id="rId18"/>
    <p:sldId id="293" r:id="rId19"/>
    <p:sldId id="291" r:id="rId20"/>
    <p:sldId id="351" r:id="rId21"/>
    <p:sldId id="288" r:id="rId22"/>
    <p:sldId id="297" r:id="rId23"/>
    <p:sldId id="298" r:id="rId24"/>
    <p:sldId id="352" r:id="rId25"/>
    <p:sldId id="306" r:id="rId26"/>
    <p:sldId id="335" r:id="rId27"/>
    <p:sldId id="307" r:id="rId28"/>
    <p:sldId id="308" r:id="rId29"/>
    <p:sldId id="309" r:id="rId30"/>
    <p:sldId id="310" r:id="rId31"/>
    <p:sldId id="311" r:id="rId32"/>
    <p:sldId id="312" r:id="rId33"/>
    <p:sldId id="313" r:id="rId34"/>
    <p:sldId id="315" r:id="rId35"/>
    <p:sldId id="316" r:id="rId36"/>
    <p:sldId id="317" r:id="rId37"/>
    <p:sldId id="318" r:id="rId38"/>
    <p:sldId id="321" r:id="rId39"/>
    <p:sldId id="319" r:id="rId40"/>
    <p:sldId id="322" r:id="rId41"/>
    <p:sldId id="320" r:id="rId42"/>
    <p:sldId id="353" r:id="rId43"/>
    <p:sldId id="329" r:id="rId44"/>
    <p:sldId id="336" r:id="rId45"/>
    <p:sldId id="354" r:id="rId46"/>
    <p:sldId id="338" r:id="rId47"/>
    <p:sldId id="340" r:id="rId48"/>
    <p:sldId id="324" r:id="rId49"/>
    <p:sldId id="326" r:id="rId50"/>
    <p:sldId id="327" r:id="rId51"/>
    <p:sldId id="330" r:id="rId52"/>
    <p:sldId id="331" r:id="rId53"/>
    <p:sldId id="332" r:id="rId54"/>
    <p:sldId id="334" r:id="rId55"/>
    <p:sldId id="337" r:id="rId56"/>
    <p:sldId id="341" r:id="rId57"/>
    <p:sldId id="346" r:id="rId58"/>
    <p:sldId id="342" r:id="rId59"/>
    <p:sldId id="344" r:id="rId60"/>
    <p:sldId id="355" r:id="rId61"/>
    <p:sldId id="359" r:id="rId62"/>
    <p:sldId id="358" r:id="rId63"/>
    <p:sldId id="360" r:id="rId64"/>
    <p:sldId id="357" r:id="rId65"/>
    <p:sldId id="356" r:id="rId66"/>
    <p:sldId id="361" r:id="rId67"/>
  </p:sldIdLst>
  <p:sldSz cx="9144000" cy="6858000" type="screen4x3"/>
  <p:notesSz cx="7010400" cy="92964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-28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-28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-28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-28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-28" charset="0"/>
        <a:ea typeface="+mn-ea"/>
        <a:cs typeface="+mn-cs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Times" pitchFamily="-28" charset="0"/>
        <a:ea typeface="+mn-ea"/>
        <a:cs typeface="+mn-cs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Times" pitchFamily="-28" charset="0"/>
        <a:ea typeface="+mn-ea"/>
        <a:cs typeface="+mn-cs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Times" pitchFamily="-28" charset="0"/>
        <a:ea typeface="+mn-ea"/>
        <a:cs typeface="+mn-cs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Times" pitchFamily="-2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134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 userDrawn="1">
          <p15:clr>
            <a:srgbClr val="A4A3A4"/>
          </p15:clr>
        </p15:guide>
        <p15:guide id="2" pos="2208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Xiaoguang" initials="X" lastIdx="1" clrIdx="0"/>
  <p:cmAuthor id="1" name="Xiaoguang Liu" initials="XL" lastIdx="1" clrIdx="1">
    <p:extLst>
      <p:ext uri="{19B8F6BF-5375-455C-9EA6-DF929625EA0E}">
        <p15:presenceInfo xmlns:p15="http://schemas.microsoft.com/office/powerpoint/2012/main" userId="Xiaoguang Liu" providerId="None"/>
      </p:ext>
    </p:extLst>
  </p:cmAuthor>
  <p:cmAuthor id="2" name="Xiaoguang Liu" initials="XL [2]" lastIdx="2" clrIdx="2">
    <p:extLst>
      <p:ext uri="{19B8F6BF-5375-455C-9EA6-DF929625EA0E}">
        <p15:presenceInfo xmlns:p15="http://schemas.microsoft.com/office/powerpoint/2012/main" userId="38ca93d2050687e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D4D4D"/>
    <a:srgbClr val="000000"/>
    <a:srgbClr val="FF0000"/>
    <a:srgbClr val="FF5050"/>
    <a:srgbClr val="FFFFFF"/>
    <a:srgbClr val="292929"/>
    <a:srgbClr val="FFFFCC"/>
    <a:srgbClr val="777777"/>
    <a:srgbClr val="B2B2B2"/>
    <a:srgbClr val="FF9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345" autoAdjust="0"/>
    <p:restoredTop sz="89695" autoAdjust="0"/>
  </p:normalViewPr>
  <p:slideViewPr>
    <p:cSldViewPr snapToGrid="0" snapToObjects="1">
      <p:cViewPr varScale="1">
        <p:scale>
          <a:sx n="46" d="100"/>
          <a:sy n="46" d="100"/>
        </p:scale>
        <p:origin x="684" y="42"/>
      </p:cViewPr>
      <p:guideLst>
        <p:guide orient="horz" pos="2160"/>
        <p:guide pos="134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-3516" y="-102"/>
      </p:cViewPr>
      <p:guideLst>
        <p:guide orient="horz" pos="2928"/>
        <p:guide pos="2208"/>
      </p:guideLst>
    </p:cSldViewPr>
  </p:notesViewPr>
  <p:gridSpacing cx="45720" cy="4572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commentAuthors" Target="commentAuthors.xml"/><Relationship Id="rId75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5-09-09T23:17:49.271" idx="2">
    <p:pos x="2054" y="93"/>
    <p:text>The documents are in the "references" folder.</p:text>
    <p:extLst>
      <p:ext uri="{C676402C-5697-4E1C-873F-D02D1690AC5C}">
        <p15:threadingInfo xmlns:p15="http://schemas.microsoft.com/office/powerpoint/2012/main" timeZoneBias="420"/>
      </p:ext>
    </p:extLst>
  </p:cm>
</p:cmLst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w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57.wmf"/><Relationship Id="rId2" Type="http://schemas.openxmlformats.org/officeDocument/2006/relationships/image" Target="../media/image56.wmf"/><Relationship Id="rId1" Type="http://schemas.openxmlformats.org/officeDocument/2006/relationships/image" Target="../media/image55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24.wmf"/><Relationship Id="rId1" Type="http://schemas.openxmlformats.org/officeDocument/2006/relationships/image" Target="../media/image23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26.wmf"/><Relationship Id="rId1" Type="http://schemas.openxmlformats.org/officeDocument/2006/relationships/image" Target="../media/image25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35.wmf"/><Relationship Id="rId2" Type="http://schemas.openxmlformats.org/officeDocument/2006/relationships/image" Target="../media/image34.wmf"/><Relationship Id="rId1" Type="http://schemas.openxmlformats.org/officeDocument/2006/relationships/image" Target="../media/image33.wmf"/><Relationship Id="rId4" Type="http://schemas.openxmlformats.org/officeDocument/2006/relationships/image" Target="../media/image36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34.wmf"/><Relationship Id="rId1" Type="http://schemas.openxmlformats.org/officeDocument/2006/relationships/image" Target="../media/image33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46.wmf"/><Relationship Id="rId2" Type="http://schemas.openxmlformats.org/officeDocument/2006/relationships/image" Target="../media/image45.wmf"/><Relationship Id="rId1" Type="http://schemas.openxmlformats.org/officeDocument/2006/relationships/image" Target="../media/image44.wmf"/><Relationship Id="rId4" Type="http://schemas.openxmlformats.org/officeDocument/2006/relationships/image" Target="../media/image47.w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49.wmf"/><Relationship Id="rId1" Type="http://schemas.openxmlformats.org/officeDocument/2006/relationships/image" Target="../media/image48.w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49.wmf"/><Relationship Id="rId1" Type="http://schemas.openxmlformats.org/officeDocument/2006/relationships/image" Target="../media/image48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53532" cy="45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77" tIns="45789" rIns="91577" bIns="45789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7715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69591" y="0"/>
            <a:ext cx="3053532" cy="45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77" tIns="45789" rIns="91577" bIns="45789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33530C9-BF13-40EE-A1EC-EBBB0134EBBA}" type="datetime1">
              <a:rPr lang="en-US"/>
              <a:pPr/>
              <a:t>10/21/2017</a:t>
            </a:fld>
            <a:endParaRPr lang="en-US"/>
          </a:p>
        </p:txBody>
      </p:sp>
      <p:sp>
        <p:nvSpPr>
          <p:cNvPr id="17715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51292"/>
            <a:ext cx="3053532" cy="45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77" tIns="45789" rIns="91577" bIns="45789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7715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69591" y="8851292"/>
            <a:ext cx="3053532" cy="45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77" tIns="45789" rIns="91577" bIns="45789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8773B9CC-05C5-43A0-B8BB-C3B1453C379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5934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53532" cy="45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77" tIns="45789" rIns="91577" bIns="45789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69591" y="0"/>
            <a:ext cx="3053532" cy="45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77" tIns="45789" rIns="91577" bIns="45789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7DD20F8F-B3A0-465C-A2C5-4272F8BE0711}" type="datetime1">
              <a:rPr lang="en-US"/>
              <a:pPr/>
              <a:t>10/20/2017</a:t>
            </a:fld>
            <a:endParaRPr lang="en-US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71575" y="687388"/>
            <a:ext cx="4679950" cy="350996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6060" y="4425646"/>
            <a:ext cx="5191004" cy="41967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77" tIns="45789" rIns="91577" bIns="4578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51292"/>
            <a:ext cx="3053532" cy="45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77" tIns="45789" rIns="91577" bIns="45789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69591" y="8851292"/>
            <a:ext cx="3053532" cy="45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77" tIns="45789" rIns="91577" bIns="45789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CFF31767-D1A3-4648-B372-2E096E58CC1D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62144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" charset="0"/>
        <a:ea typeface="ＭＳ Ｐゴシック" pitchFamily="-28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" charset="0"/>
        <a:ea typeface="ＭＳ Ｐゴシック" pitchFamily="-28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" charset="0"/>
        <a:ea typeface="ＭＳ Ｐゴシック" pitchFamily="-28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" charset="0"/>
        <a:ea typeface="ＭＳ Ｐゴシック" pitchFamily="-28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7DD20F8F-B3A0-465C-A2C5-4272F8BE0711}" type="datetime1">
              <a:rPr lang="en-US" smtClean="0"/>
              <a:pPr/>
              <a:t>10/20/2017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F31767-D1A3-4648-B372-2E096E58CC1D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4230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7DD20F8F-B3A0-465C-A2C5-4272F8BE0711}" type="datetime1">
              <a:rPr lang="en-US" smtClean="0"/>
              <a:pPr/>
              <a:t>10/20/2017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F31767-D1A3-4648-B372-2E096E58CC1D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0044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</a:t>
            </a:r>
            <a:r>
              <a:rPr lang="en-US" baseline="0" dirty="0"/>
              <a:t> same mathematical derivation also shows that the modulation on the interferer can be transferred to the weak signal of interest. This is called “cross modulation”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7DD20F8F-B3A0-465C-A2C5-4272F8BE0711}" type="datetime1">
              <a:rPr lang="en-US" smtClean="0"/>
              <a:pPr/>
              <a:t>10/20/2017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F31767-D1A3-4648-B372-2E096E58CC1D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7273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the future, talk about</a:t>
            </a:r>
            <a:r>
              <a:rPr lang="en-US" baseline="0" dirty="0"/>
              <a:t> asymmetric IM3 products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7DD20F8F-B3A0-465C-A2C5-4272F8BE0711}" type="datetime1">
              <a:rPr lang="en-US" smtClean="0"/>
              <a:pPr/>
              <a:t>10/20/2017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F31767-D1A3-4648-B372-2E096E58CC1D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6394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https://science.nrao.edu/facilities/cdl/low-noise-amplifiers</a:t>
            </a:r>
          </a:p>
          <a:p>
            <a:r>
              <a:rPr lang="en-US" dirty="0"/>
              <a:t>http://www.avagotech.com/pages/en/rf_microwave/amplifiers/low_noise_amplifiers/mga-16116/</a:t>
            </a:r>
          </a:p>
          <a:p>
            <a:r>
              <a:rPr lang="en-US" dirty="0"/>
              <a:t>http://en.wikipedia.org/wiki/Low-noise_block_downconverter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7DD20F8F-B3A0-465C-A2C5-4272F8BE0711}" type="datetime1">
              <a:rPr lang="en-US" smtClean="0"/>
              <a:pPr/>
              <a:t>10/20/2017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F31767-D1A3-4648-B372-2E096E58CC1D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2215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https://science.nrao.edu/facilities/cdl/low-noise-amplifiers</a:t>
            </a:r>
          </a:p>
          <a:p>
            <a:r>
              <a:rPr lang="en-US" dirty="0"/>
              <a:t>http://www.avagotech.com/pages/en/rf_microwave/amplifiers/low_noise_amplifiers/mga-16116/</a:t>
            </a:r>
          </a:p>
          <a:p>
            <a:r>
              <a:rPr lang="en-US" dirty="0"/>
              <a:t>http://en.wikipedia.org/wiki/Low-noise_block_downconverter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7DD20F8F-B3A0-465C-A2C5-4272F8BE0711}" type="datetime1">
              <a:rPr lang="en-US" smtClean="0"/>
              <a:pPr/>
              <a:t>10/20/2017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F31767-D1A3-4648-B372-2E096E58CC1D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074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https://science.nrao.edu/facilities/cdl/low-noise-amplifiers</a:t>
            </a:r>
          </a:p>
          <a:p>
            <a:r>
              <a:rPr lang="en-US" dirty="0"/>
              <a:t>http://www.avagotech.com/pages/en/rf_microwave/amplifiers/low_noise_amplifiers/mga-16116/</a:t>
            </a:r>
          </a:p>
          <a:p>
            <a:r>
              <a:rPr lang="en-US" dirty="0"/>
              <a:t>http://en.wikipedia.org/wiki/Low-noise_block_downconverter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7DD20F8F-B3A0-465C-A2C5-4272F8BE0711}" type="datetime1">
              <a:rPr lang="en-US" smtClean="0"/>
              <a:pPr/>
              <a:t>10/20/2017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F31767-D1A3-4648-B372-2E096E58CC1D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6138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https://science.nrao.edu/facilities/cdl/low-noise-amplifiers</a:t>
            </a:r>
          </a:p>
          <a:p>
            <a:r>
              <a:rPr lang="en-US" dirty="0"/>
              <a:t>http://www.avagotech.com/pages/en/rf_microwave/amplifiers/low_noise_amplifiers/mga-16116/</a:t>
            </a:r>
          </a:p>
          <a:p>
            <a:r>
              <a:rPr lang="en-US" dirty="0"/>
              <a:t>http://en.wikipedia.org/wiki/Low-noise_block_downconverter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7DD20F8F-B3A0-465C-A2C5-4272F8BE0711}" type="datetime1">
              <a:rPr lang="en-US" smtClean="0"/>
              <a:pPr/>
              <a:t>10/20/2017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F31767-D1A3-4648-B372-2E096E58CC1D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986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https://science.nrao.edu/facilities/cdl/low-noise-amplifiers</a:t>
            </a:r>
          </a:p>
          <a:p>
            <a:r>
              <a:rPr lang="en-US" dirty="0"/>
              <a:t>http://www.avagotech.com/pages/en/rf_microwave/amplifiers/low_noise_amplifiers/mga-16116/</a:t>
            </a:r>
          </a:p>
          <a:p>
            <a:r>
              <a:rPr lang="en-US" dirty="0"/>
              <a:t>http://en.wikipedia.org/wiki/Low-noise_block_downconverter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7DD20F8F-B3A0-465C-A2C5-4272F8BE0711}" type="datetime1">
              <a:rPr lang="en-US" smtClean="0"/>
              <a:pPr/>
              <a:t>10/20/2017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F31767-D1A3-4648-B372-2E096E58CC1D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4332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https://science.nrao.edu/facilities/cdl/low-noise-amplifiers</a:t>
            </a:r>
          </a:p>
          <a:p>
            <a:r>
              <a:rPr lang="en-US" dirty="0"/>
              <a:t>http://www.avagotech.com/pages/en/rf_microwave/amplifiers/low_noise_amplifiers/mga-16116/</a:t>
            </a:r>
          </a:p>
          <a:p>
            <a:r>
              <a:rPr lang="en-US" dirty="0"/>
              <a:t>http://en.wikipedia.org/wiki/Low-noise_block_downconverter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7DD20F8F-B3A0-465C-A2C5-4272F8BE0711}" type="datetime1">
              <a:rPr lang="en-US" smtClean="0"/>
              <a:pPr/>
              <a:t>10/20/2017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F31767-D1A3-4648-B372-2E096E58CC1D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6211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Include the internal model of the transistor</a:t>
            </a:r>
            <a:r>
              <a:rPr lang="en-US" baseline="0" dirty="0"/>
              <a:t>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7DD20F8F-B3A0-465C-A2C5-4272F8BE0711}" type="datetime1">
              <a:rPr lang="en-US" smtClean="0"/>
              <a:pPr/>
              <a:t>10/20/2017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F31767-D1A3-4648-B372-2E096E58CC1D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8219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Include the internal model of the transistor</a:t>
            </a:r>
            <a:r>
              <a:rPr lang="en-US" baseline="0" dirty="0"/>
              <a:t>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7DD20F8F-B3A0-465C-A2C5-4272F8BE0711}" type="datetime1">
              <a:rPr lang="en-US" smtClean="0"/>
              <a:pPr/>
              <a:t>10/20/2017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F31767-D1A3-4648-B372-2E096E58CC1D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2915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random</a:t>
            </a:r>
            <a:r>
              <a:rPr lang="en-US" baseline="0" dirty="0"/>
              <a:t> motion of the electrons creates a voltage across the two terminals, the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7DD20F8F-B3A0-465C-A2C5-4272F8BE0711}" type="datetime1">
              <a:rPr lang="en-US" smtClean="0"/>
              <a:pPr/>
              <a:t>10/20/2017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F31767-D1A3-4648-B372-2E096E58CC1D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9993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7DD20F8F-B3A0-465C-A2C5-4272F8BE0711}" type="datetime1">
              <a:rPr lang="en-US" smtClean="0"/>
              <a:pPr/>
              <a:t>10/20/2017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F31767-D1A3-4648-B372-2E096E58CC1D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7584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7DD20F8F-B3A0-465C-A2C5-4272F8BE0711}" type="datetime1">
              <a:rPr lang="en-US" smtClean="0"/>
              <a:pPr/>
              <a:t>10/20/2017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F31767-D1A3-4648-B372-2E096E58CC1D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8808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note on input and output</a:t>
            </a:r>
            <a:r>
              <a:rPr lang="en-US" baseline="0" dirty="0"/>
              <a:t> match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7DD20F8F-B3A0-465C-A2C5-4272F8BE0711}" type="datetime1">
              <a:rPr lang="en-US" smtClean="0"/>
              <a:pPr/>
              <a:t>10/20/2017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F31767-D1A3-4648-B372-2E096E58CC1D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6739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ffectLst/>
              </a:rPr>
              <a:t>Code for drawing the sine:</a:t>
            </a:r>
            <a:r>
              <a:rPr lang="en-US" baseline="0" dirty="0">
                <a:effectLst/>
              </a:rPr>
              <a:t> </a:t>
            </a:r>
          </a:p>
          <a:p>
            <a:r>
              <a:rPr lang="en-US" baseline="0" dirty="0">
                <a:effectLst/>
              </a:rPr>
              <a:t>#</a:t>
            </a:r>
            <a:r>
              <a:rPr lang="en-US" baseline="0" dirty="0" err="1">
                <a:effectLst/>
              </a:rPr>
              <a:t>Anacondra</a:t>
            </a:r>
            <a:r>
              <a:rPr lang="en-US" baseline="0" dirty="0">
                <a:effectLst/>
              </a:rPr>
              <a:t> </a:t>
            </a:r>
            <a:r>
              <a:rPr lang="en-US" baseline="0" dirty="0" err="1">
                <a:effectLst/>
              </a:rPr>
              <a:t>spyder</a:t>
            </a:r>
            <a:r>
              <a:rPr lang="en-US" baseline="0" dirty="0">
                <a:effectLst/>
              </a:rPr>
              <a:t> environment</a:t>
            </a:r>
            <a:endParaRPr lang="en-US" dirty="0">
              <a:effectLst/>
            </a:endParaRPr>
          </a:p>
          <a:p>
            <a:r>
              <a:rPr lang="en-US" dirty="0">
                <a:effectLst/>
              </a:rPr>
              <a:t># -*- coding: utf-8 -*-</a:t>
            </a:r>
          </a:p>
          <a:p>
            <a:r>
              <a:rPr lang="en-US" dirty="0">
                <a:effectLst/>
              </a:rPr>
              <a:t>"""</a:t>
            </a:r>
          </a:p>
          <a:p>
            <a:r>
              <a:rPr lang="en-US" dirty="0">
                <a:effectLst/>
              </a:rPr>
              <a:t>Created on Thu Oct 16 11:55:51 2014</a:t>
            </a:r>
          </a:p>
          <a:p>
            <a:br>
              <a:rPr lang="en-US" dirty="0">
                <a:effectLst/>
              </a:rPr>
            </a:br>
            <a:endParaRPr lang="en-US" dirty="0">
              <a:effectLst/>
            </a:endParaRPr>
          </a:p>
          <a:p>
            <a:r>
              <a:rPr lang="en-US" dirty="0">
                <a:effectLst/>
              </a:rPr>
              <a:t>@author: Xiaoguang</a:t>
            </a:r>
          </a:p>
          <a:p>
            <a:r>
              <a:rPr lang="en-US" dirty="0">
                <a:effectLst/>
              </a:rPr>
              <a:t>"""</a:t>
            </a:r>
          </a:p>
          <a:p>
            <a:br>
              <a:rPr lang="en-US" dirty="0">
                <a:effectLst/>
              </a:rPr>
            </a:br>
            <a:endParaRPr lang="en-US" dirty="0">
              <a:effectLst/>
            </a:endParaRPr>
          </a:p>
          <a:p>
            <a:r>
              <a:rPr lang="en-US" dirty="0">
                <a:effectLst/>
              </a:rPr>
              <a:t>import </a:t>
            </a:r>
            <a:r>
              <a:rPr lang="en-US" dirty="0" err="1">
                <a:effectLst/>
              </a:rPr>
              <a:t>numpy</a:t>
            </a:r>
            <a:r>
              <a:rPr lang="en-US" dirty="0">
                <a:effectLst/>
              </a:rPr>
              <a:t> as np</a:t>
            </a:r>
          </a:p>
          <a:p>
            <a:r>
              <a:rPr lang="en-US" dirty="0">
                <a:effectLst/>
              </a:rPr>
              <a:t>#import </a:t>
            </a:r>
            <a:r>
              <a:rPr lang="en-US" dirty="0" err="1">
                <a:effectLst/>
              </a:rPr>
              <a:t>scipy.constants</a:t>
            </a:r>
            <a:r>
              <a:rPr lang="en-US" dirty="0">
                <a:effectLst/>
              </a:rPr>
              <a:t> </a:t>
            </a:r>
          </a:p>
          <a:p>
            <a:r>
              <a:rPr lang="en-US" dirty="0">
                <a:effectLst/>
              </a:rPr>
              <a:t>from </a:t>
            </a:r>
            <a:r>
              <a:rPr lang="en-US" dirty="0" err="1">
                <a:effectLst/>
              </a:rPr>
              <a:t>matplotlib.pylab</a:t>
            </a:r>
            <a:r>
              <a:rPr lang="en-US" dirty="0">
                <a:effectLst/>
              </a:rPr>
              <a:t> import *</a:t>
            </a:r>
          </a:p>
          <a:p>
            <a:br>
              <a:rPr lang="en-US" dirty="0">
                <a:effectLst/>
              </a:rPr>
            </a:br>
            <a:endParaRPr lang="en-US" dirty="0">
              <a:effectLst/>
            </a:endParaRPr>
          </a:p>
          <a:p>
            <a:r>
              <a:rPr lang="en-US" dirty="0">
                <a:effectLst/>
              </a:rPr>
              <a:t>#constants</a:t>
            </a:r>
          </a:p>
          <a:p>
            <a:r>
              <a:rPr lang="en-US" dirty="0">
                <a:effectLst/>
              </a:rPr>
              <a:t>pi=3.14159265</a:t>
            </a:r>
          </a:p>
          <a:p>
            <a:br>
              <a:rPr lang="en-US" dirty="0">
                <a:effectLst/>
              </a:rPr>
            </a:br>
            <a:endParaRPr lang="en-US" dirty="0">
              <a:effectLst/>
            </a:endParaRPr>
          </a:p>
          <a:p>
            <a:br>
              <a:rPr lang="en-US" dirty="0">
                <a:effectLst/>
              </a:rPr>
            </a:br>
            <a:endParaRPr lang="en-US" dirty="0">
              <a:effectLst/>
            </a:endParaRPr>
          </a:p>
          <a:p>
            <a:r>
              <a:rPr lang="en-US" dirty="0">
                <a:effectLst/>
              </a:rPr>
              <a:t>#variables</a:t>
            </a:r>
          </a:p>
          <a:p>
            <a:r>
              <a:rPr lang="en-US" dirty="0">
                <a:effectLst/>
              </a:rPr>
              <a:t>n=300 #number of points to plot</a:t>
            </a:r>
          </a:p>
          <a:p>
            <a:r>
              <a:rPr lang="en-US" dirty="0">
                <a:effectLst/>
              </a:rPr>
              <a:t>w=2*pi</a:t>
            </a:r>
          </a:p>
          <a:p>
            <a:r>
              <a:rPr lang="en-US" dirty="0">
                <a:effectLst/>
              </a:rPr>
              <a:t>phi=pi*360/30</a:t>
            </a:r>
          </a:p>
          <a:p>
            <a:br>
              <a:rPr lang="en-US" dirty="0">
                <a:effectLst/>
              </a:rPr>
            </a:br>
            <a:endParaRPr lang="en-US" dirty="0">
              <a:effectLst/>
            </a:endParaRPr>
          </a:p>
          <a:p>
            <a:r>
              <a:rPr lang="en-US" dirty="0">
                <a:effectLst/>
              </a:rPr>
              <a:t>t=</a:t>
            </a:r>
            <a:r>
              <a:rPr lang="en-US" dirty="0" err="1">
                <a:effectLst/>
              </a:rPr>
              <a:t>np.linspace</a:t>
            </a:r>
            <a:r>
              <a:rPr lang="en-US" dirty="0">
                <a:effectLst/>
              </a:rPr>
              <a:t>(-1.5,1.5,n)</a:t>
            </a:r>
          </a:p>
          <a:p>
            <a:br>
              <a:rPr lang="en-US" dirty="0">
                <a:effectLst/>
              </a:rPr>
            </a:br>
            <a:endParaRPr lang="en-US" dirty="0">
              <a:effectLst/>
            </a:endParaRPr>
          </a:p>
          <a:p>
            <a:r>
              <a:rPr lang="en-US" dirty="0">
                <a:effectLst/>
              </a:rPr>
              <a:t>from </a:t>
            </a:r>
            <a:r>
              <a:rPr lang="en-US" dirty="0" err="1">
                <a:effectLst/>
              </a:rPr>
              <a:t>numpy</a:t>
            </a:r>
            <a:r>
              <a:rPr lang="en-US" dirty="0">
                <a:effectLst/>
              </a:rPr>
              <a:t> import sin, cos, </a:t>
            </a:r>
            <a:r>
              <a:rPr lang="en-US" dirty="0" err="1">
                <a:effectLst/>
              </a:rPr>
              <a:t>exp</a:t>
            </a:r>
            <a:endParaRPr lang="en-US" dirty="0">
              <a:effectLst/>
            </a:endParaRPr>
          </a:p>
          <a:p>
            <a:br>
              <a:rPr lang="en-US" dirty="0">
                <a:effectLst/>
              </a:rPr>
            </a:br>
            <a:endParaRPr lang="en-US" dirty="0">
              <a:effectLst/>
            </a:endParaRPr>
          </a:p>
          <a:p>
            <a:r>
              <a:rPr lang="en-US" dirty="0" err="1">
                <a:effectLst/>
              </a:rPr>
              <a:t>y_f</a:t>
            </a:r>
            <a:r>
              <a:rPr lang="en-US" dirty="0">
                <a:effectLst/>
              </a:rPr>
              <a:t>=sin(w*t)</a:t>
            </a:r>
          </a:p>
          <a:p>
            <a:r>
              <a:rPr lang="en-US" dirty="0">
                <a:effectLst/>
              </a:rPr>
              <a:t>y_3f=0.2*sin(3*w*</a:t>
            </a:r>
            <a:r>
              <a:rPr lang="en-US" dirty="0" err="1">
                <a:effectLst/>
              </a:rPr>
              <a:t>t+phi</a:t>
            </a:r>
            <a:r>
              <a:rPr lang="en-US" dirty="0">
                <a:effectLst/>
              </a:rPr>
              <a:t>)</a:t>
            </a:r>
          </a:p>
          <a:p>
            <a:br>
              <a:rPr lang="en-US" dirty="0">
                <a:effectLst/>
              </a:rPr>
            </a:br>
            <a:endParaRPr lang="en-US" dirty="0">
              <a:effectLst/>
            </a:endParaRPr>
          </a:p>
          <a:p>
            <a:r>
              <a:rPr lang="en-US" dirty="0">
                <a:effectLst/>
              </a:rPr>
              <a:t>plot(</a:t>
            </a:r>
            <a:r>
              <a:rPr lang="en-US" dirty="0" err="1">
                <a:effectLst/>
              </a:rPr>
              <a:t>t,y_f</a:t>
            </a:r>
            <a:r>
              <a:rPr lang="en-US" dirty="0">
                <a:effectLst/>
              </a:rPr>
              <a:t>)</a:t>
            </a:r>
          </a:p>
          <a:p>
            <a:r>
              <a:rPr lang="en-US" dirty="0" err="1">
                <a:effectLst/>
              </a:rPr>
              <a:t>savefig</a:t>
            </a:r>
            <a:r>
              <a:rPr lang="en-US" dirty="0">
                <a:effectLst/>
              </a:rPr>
              <a:t>('tmp1.eps')</a:t>
            </a:r>
          </a:p>
          <a:p>
            <a:br>
              <a:rPr lang="en-US" dirty="0">
                <a:effectLst/>
              </a:rPr>
            </a:br>
            <a:endParaRPr lang="en-US" dirty="0">
              <a:effectLst/>
            </a:endParaRPr>
          </a:p>
          <a:p>
            <a:r>
              <a:rPr lang="en-US" dirty="0">
                <a:effectLst/>
              </a:rPr>
              <a:t>plot(t,y_f+y_3f)</a:t>
            </a:r>
          </a:p>
          <a:p>
            <a:r>
              <a:rPr lang="en-US" dirty="0" err="1">
                <a:effectLst/>
              </a:rPr>
              <a:t>savefig</a:t>
            </a:r>
            <a:r>
              <a:rPr lang="en-US" dirty="0">
                <a:effectLst/>
              </a:rPr>
              <a:t>('tmp2.eps')</a:t>
            </a:r>
          </a:p>
          <a:p>
            <a:br>
              <a:rPr lang="en-US" dirty="0">
                <a:effectLst/>
              </a:rPr>
            </a:br>
            <a:endParaRPr lang="en-US" dirty="0">
              <a:effectLst/>
            </a:endParaRPr>
          </a:p>
          <a:p>
            <a:br>
              <a:rPr lang="en-US" dirty="0">
                <a:effectLst/>
              </a:rPr>
            </a:b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7DD20F8F-B3A0-465C-A2C5-4272F8BE0711}" type="datetime1">
              <a:rPr lang="en-US" smtClean="0"/>
              <a:pPr/>
              <a:t>10/20/2017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F31767-D1A3-4648-B372-2E096E58CC1D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3070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7DD20F8F-B3A0-465C-A2C5-4272F8BE0711}" type="datetime1">
              <a:rPr lang="en-US" smtClean="0"/>
              <a:pPr/>
              <a:t>10/20/2017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F31767-D1A3-4648-B372-2E096E58CC1D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73062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7" name="Rectangle 31"/>
          <p:cNvSpPr>
            <a:spLocks noGrp="1" noChangeArrowheads="1"/>
          </p:cNvSpPr>
          <p:nvPr>
            <p:ph type="ctrTitle"/>
          </p:nvPr>
        </p:nvSpPr>
        <p:spPr>
          <a:xfrm>
            <a:off x="1828800" y="3429000"/>
            <a:ext cx="7010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128" name="Rectangle 32"/>
          <p:cNvSpPr>
            <a:spLocks noGrp="1" noChangeArrowheads="1"/>
          </p:cNvSpPr>
          <p:nvPr>
            <p:ph type="subTitle" idx="1"/>
          </p:nvPr>
        </p:nvSpPr>
        <p:spPr>
          <a:xfrm>
            <a:off x="1828800" y="4724400"/>
            <a:ext cx="4419600" cy="1524000"/>
          </a:xfrm>
        </p:spPr>
        <p:txBody>
          <a:bodyPr/>
          <a:lstStyle>
            <a:lvl1pPr marL="0" indent="0">
              <a:buFontTx/>
              <a:buNone/>
              <a:defRPr sz="1600"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430213" y="1676400"/>
            <a:ext cx="1328737" cy="1330325"/>
          </a:xfrm>
        </p:spPr>
        <p:txBody>
          <a:bodyPr/>
          <a:lstStyle/>
          <a:p>
            <a:endParaRPr lang="en-US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1824096" y="1676400"/>
            <a:ext cx="1328737" cy="1330325"/>
          </a:xfrm>
        </p:spPr>
        <p:txBody>
          <a:bodyPr/>
          <a:lstStyle/>
          <a:p>
            <a:endParaRPr lang="en-US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3217979" y="1676400"/>
            <a:ext cx="1328737" cy="1330325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4611862" y="1676400"/>
            <a:ext cx="1328737" cy="1330325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6005745" y="1676400"/>
            <a:ext cx="1328737" cy="1330325"/>
          </a:xfrm>
        </p:spPr>
        <p:txBody>
          <a:bodyPr/>
          <a:lstStyle/>
          <a:p>
            <a:endParaRPr lang="en-US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7399629" y="1676400"/>
            <a:ext cx="1328737" cy="1330325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6"/>
          </p:nvPr>
        </p:nvSpPr>
        <p:spPr>
          <a:xfrm>
            <a:off x="430213" y="401638"/>
            <a:ext cx="3227387" cy="969962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9" descr="PPT_Template_WHITE_TITLE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27" name="Rectangle 31"/>
          <p:cNvSpPr>
            <a:spLocks noGrp="1" noChangeArrowheads="1"/>
          </p:cNvSpPr>
          <p:nvPr>
            <p:ph type="ctrTitle"/>
          </p:nvPr>
        </p:nvSpPr>
        <p:spPr>
          <a:xfrm>
            <a:off x="1828800" y="3429000"/>
            <a:ext cx="7010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128" name="Rectangle 32"/>
          <p:cNvSpPr>
            <a:spLocks noGrp="1" noChangeArrowheads="1"/>
          </p:cNvSpPr>
          <p:nvPr>
            <p:ph type="subTitle" idx="1"/>
          </p:nvPr>
        </p:nvSpPr>
        <p:spPr>
          <a:xfrm>
            <a:off x="1828800" y="4724400"/>
            <a:ext cx="4419600" cy="1524000"/>
          </a:xfrm>
        </p:spPr>
        <p:txBody>
          <a:bodyPr/>
          <a:lstStyle>
            <a:lvl1pPr marL="0" indent="0">
              <a:buFontTx/>
              <a:buNone/>
              <a:defRPr sz="1600"/>
            </a:lvl1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4"/>
          <p:cNvSpPr>
            <a:spLocks noGrp="1" noChangeArrowheads="1"/>
          </p:cNvSpPr>
          <p:nvPr>
            <p:ph type="title"/>
          </p:nvPr>
        </p:nvSpPr>
        <p:spPr bwMode="auto">
          <a:xfrm>
            <a:off x="304799" y="0"/>
            <a:ext cx="8493125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>
              <a:defRPr>
                <a:latin typeface="Franklin Gothic Medium Cond" panose="020B0606030402020204" pitchFamily="34" charset="0"/>
              </a:defRPr>
            </a:lvl1pPr>
          </a:lstStyle>
          <a:p>
            <a:pPr lvl="0"/>
            <a:r>
              <a:rPr lang="en-US" dirty="0"/>
              <a:t>Click to edit Master title</a:t>
            </a:r>
          </a:p>
        </p:txBody>
      </p:sp>
      <p:sp>
        <p:nvSpPr>
          <p:cNvPr id="10" name="Line 26"/>
          <p:cNvSpPr>
            <a:spLocks noChangeShapeType="1"/>
          </p:cNvSpPr>
          <p:nvPr userDrawn="1"/>
        </p:nvSpPr>
        <p:spPr bwMode="auto">
          <a:xfrm>
            <a:off x="304799" y="806820"/>
            <a:ext cx="8493125" cy="0"/>
          </a:xfrm>
          <a:prstGeom prst="line">
            <a:avLst/>
          </a:prstGeom>
          <a:noFill/>
          <a:ln w="57150">
            <a:solidFill>
              <a:srgbClr val="BF99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latin typeface="Times" pitchFamily="1" charset="0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304800" y="933262"/>
            <a:ext cx="8493125" cy="4335463"/>
          </a:xfrm>
        </p:spPr>
        <p:txBody>
          <a:bodyPr lIns="0"/>
          <a:lstStyle>
            <a:lvl1pPr marL="342900" indent="-342900">
              <a:lnSpc>
                <a:spcPct val="100000"/>
              </a:lnSpc>
              <a:buFont typeface="Wingdings" panose="05000000000000000000" pitchFamily="2" charset="2"/>
              <a:buChar char="v"/>
              <a:defRPr sz="2000">
                <a:solidFill>
                  <a:srgbClr val="0070C0"/>
                </a:solidFill>
                <a:latin typeface="Kalinga" panose="020B0502040204020203" pitchFamily="34" charset="0"/>
                <a:cs typeface="Kalinga" panose="020B0502040204020203" pitchFamily="34" charset="0"/>
              </a:defRPr>
            </a:lvl1pPr>
            <a:lvl2pPr marL="742950" indent="-285750">
              <a:lnSpc>
                <a:spcPct val="100000"/>
              </a:lnSpc>
              <a:buFont typeface="Wingdings" panose="05000000000000000000" pitchFamily="2" charset="2"/>
              <a:buChar char="Ø"/>
              <a:defRPr sz="1800">
                <a:latin typeface="Kalinga" panose="020B0502040204020203" pitchFamily="34" charset="0"/>
                <a:cs typeface="Kalinga" panose="020B0502040204020203" pitchFamily="34" charset="0"/>
              </a:defRPr>
            </a:lvl2pPr>
            <a:lvl3pPr>
              <a:lnSpc>
                <a:spcPct val="100000"/>
              </a:lnSpc>
              <a:defRPr sz="1600">
                <a:latin typeface="Kalinga" panose="020B0502040204020203" pitchFamily="34" charset="0"/>
                <a:cs typeface="Kalinga" panose="020B0502040204020203" pitchFamily="34" charset="0"/>
              </a:defRPr>
            </a:lvl3pPr>
            <a:lvl4pPr>
              <a:lnSpc>
                <a:spcPct val="100000"/>
              </a:lnSpc>
              <a:defRPr sz="1100">
                <a:latin typeface="Kalinga" panose="020B0502040204020203" pitchFamily="34" charset="0"/>
                <a:cs typeface="Kalinga" panose="020B0502040204020203" pitchFamily="34" charset="0"/>
              </a:defRPr>
            </a:lvl4pPr>
            <a:lvl5pPr>
              <a:lnSpc>
                <a:spcPct val="100000"/>
              </a:lnSpc>
              <a:defRPr sz="1100">
                <a:latin typeface="Kalinga" panose="020B0502040204020203" pitchFamily="34" charset="0"/>
                <a:cs typeface="Kalinga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 and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4"/>
          <p:cNvSpPr>
            <a:spLocks noGrp="1" noChangeArrowheads="1"/>
          </p:cNvSpPr>
          <p:nvPr>
            <p:ph type="title"/>
          </p:nvPr>
        </p:nvSpPr>
        <p:spPr bwMode="auto">
          <a:xfrm>
            <a:off x="304799" y="738846"/>
            <a:ext cx="8493125" cy="749141"/>
          </a:xfrm>
          <a:prstGeom prst="wedgeRoundRectCallout">
            <a:avLst>
              <a:gd name="adj1" fmla="val -34353"/>
              <a:gd name="adj2" fmla="val 85209"/>
              <a:gd name="adj3" fmla="val 16667"/>
            </a:avLst>
          </a:prstGeom>
          <a:noFill/>
          <a:ln w="57150">
            <a:solidFill>
              <a:srgbClr val="BF9900"/>
            </a:solidFill>
            <a:miter lim="800000"/>
            <a:headEnd/>
            <a:tailEnd/>
          </a:ln>
          <a:effectLst>
            <a:softEdge rad="0"/>
          </a:effectLst>
        </p:spPr>
        <p:txBody>
          <a:bodyPr vert="horz" wrap="square" lIns="182880" tIns="91440" rIns="182880" bIns="91440" numCol="1" anchor="ctr" anchorCtr="0" compatLnSpc="1">
            <a:prstTxWarp prst="textNoShape">
              <a:avLst/>
            </a:prstTxWarp>
            <a:spAutoFit/>
          </a:bodyPr>
          <a:lstStyle>
            <a:lvl1pPr>
              <a:defRPr sz="3200">
                <a:latin typeface="Franklin Gothic Medium Cond" panose="020B0606030402020204" pitchFamily="34" charset="0"/>
              </a:defRPr>
            </a:lvl1pPr>
          </a:lstStyle>
          <a:p>
            <a:pPr lvl="0"/>
            <a:r>
              <a:rPr lang="en-US" dirty="0"/>
              <a:t>Click to edit Master title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304800" y="2522815"/>
            <a:ext cx="8493125" cy="3587366"/>
          </a:xfrm>
        </p:spPr>
        <p:txBody>
          <a:bodyPr lIns="0"/>
          <a:lstStyle>
            <a:lvl1pPr marL="342900" indent="-342900">
              <a:lnSpc>
                <a:spcPct val="100000"/>
              </a:lnSpc>
              <a:buFont typeface="Wingdings" panose="05000000000000000000" pitchFamily="2" charset="2"/>
              <a:buChar char="v"/>
              <a:defRPr sz="2000">
                <a:solidFill>
                  <a:srgbClr val="0070C0"/>
                </a:solidFill>
                <a:latin typeface="Kalinga" panose="020B0502040204020203" pitchFamily="34" charset="0"/>
                <a:cs typeface="Kalinga" panose="020B0502040204020203" pitchFamily="34" charset="0"/>
              </a:defRPr>
            </a:lvl1pPr>
            <a:lvl2pPr marL="742950" indent="-285750">
              <a:lnSpc>
                <a:spcPct val="100000"/>
              </a:lnSpc>
              <a:buFont typeface="Wingdings" panose="05000000000000000000" pitchFamily="2" charset="2"/>
              <a:buChar char="Ø"/>
              <a:defRPr sz="1800">
                <a:latin typeface="Kalinga" panose="020B0502040204020203" pitchFamily="34" charset="0"/>
                <a:cs typeface="Kalinga" panose="020B0502040204020203" pitchFamily="34" charset="0"/>
              </a:defRPr>
            </a:lvl2pPr>
            <a:lvl3pPr>
              <a:lnSpc>
                <a:spcPct val="100000"/>
              </a:lnSpc>
              <a:defRPr sz="1600">
                <a:latin typeface="Kalinga" panose="020B0502040204020203" pitchFamily="34" charset="0"/>
                <a:cs typeface="Kalinga" panose="020B0502040204020203" pitchFamily="34" charset="0"/>
              </a:defRPr>
            </a:lvl3pPr>
            <a:lvl4pPr>
              <a:lnSpc>
                <a:spcPct val="100000"/>
              </a:lnSpc>
              <a:defRPr sz="1100">
                <a:latin typeface="Kalinga" panose="020B0502040204020203" pitchFamily="34" charset="0"/>
                <a:cs typeface="Kalinga" panose="020B0502040204020203" pitchFamily="34" charset="0"/>
              </a:defRPr>
            </a:lvl4pPr>
            <a:lvl5pPr>
              <a:lnSpc>
                <a:spcPct val="100000"/>
              </a:lnSpc>
              <a:defRPr sz="1100">
                <a:latin typeface="Kalinga" panose="020B0502040204020203" pitchFamily="34" charset="0"/>
                <a:cs typeface="Kalinga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428045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2" y="1652587"/>
            <a:ext cx="8193087" cy="1362075"/>
          </a:xfrm>
        </p:spPr>
        <p:txBody>
          <a:bodyPr anchor="t"/>
          <a:lstStyle>
            <a:lvl1pPr algn="l">
              <a:defRPr sz="4000" b="1" cap="none" baseline="0"/>
            </a:lvl1pPr>
          </a:lstStyle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152400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4"/>
          <p:cNvSpPr>
            <a:spLocks noGrp="1" noChangeArrowheads="1"/>
          </p:cNvSpPr>
          <p:nvPr>
            <p:ph type="title"/>
          </p:nvPr>
        </p:nvSpPr>
        <p:spPr bwMode="auto">
          <a:xfrm>
            <a:off x="304800" y="0"/>
            <a:ext cx="74676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dirty="0"/>
              <a:t>Click to edit Master title</a:t>
            </a:r>
          </a:p>
        </p:txBody>
      </p:sp>
      <p:sp>
        <p:nvSpPr>
          <p:cNvPr id="1028" name="Rectangle 25"/>
          <p:cNvSpPr>
            <a:spLocks noGrp="1" noChangeArrowheads="1"/>
          </p:cNvSpPr>
          <p:nvPr>
            <p:ph type="body" idx="1"/>
          </p:nvPr>
        </p:nvSpPr>
        <p:spPr bwMode="auto">
          <a:xfrm>
            <a:off x="304799" y="997520"/>
            <a:ext cx="8465127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 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030" name="Picture 6"/>
          <p:cNvPicPr>
            <a:picLocks noChangeAspect="1" noChangeArrowheads="1"/>
          </p:cNvPicPr>
          <p:nvPr userDrawn="1"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12377" y="6506703"/>
            <a:ext cx="1025236" cy="2634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11"/>
          <p:cNvSpPr txBox="1"/>
          <p:nvPr userDrawn="1"/>
        </p:nvSpPr>
        <p:spPr>
          <a:xfrm>
            <a:off x="7772400" y="6400800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9066F8BE-C668-46BB-9D13-04172E05E42B}" type="slidenum">
              <a:rPr lang="en-US" sz="1800" smtClean="0">
                <a:solidFill>
                  <a:schemeClr val="bg1"/>
                </a:solidFill>
                <a:latin typeface="+mj-lt"/>
              </a:rPr>
              <a:pPr algn="r"/>
              <a:t>‹#›</a:t>
            </a:fld>
            <a:endParaRPr lang="en-US" sz="1800" dirty="0">
              <a:solidFill>
                <a:schemeClr val="bg1"/>
              </a:solidFill>
              <a:latin typeface="+mj-lt"/>
            </a:endParaRP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49" r:id="rId1"/>
    <p:sldLayoutId id="2147483653" r:id="rId2"/>
    <p:sldLayoutId id="2147483650" r:id="rId3"/>
    <p:sldLayoutId id="2147483654" r:id="rId4"/>
    <p:sldLayoutId id="2147483651" r:id="rId5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4000" b="1">
          <a:solidFill>
            <a:srgbClr val="C2990E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C2990E"/>
          </a:solidFill>
          <a:latin typeface="Verdana" pitchFamily="1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C2990E"/>
          </a:solidFill>
          <a:latin typeface="Verdana" pitchFamily="1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C2990E"/>
          </a:solidFill>
          <a:latin typeface="Verdana" pitchFamily="1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C2990E"/>
          </a:solidFill>
          <a:latin typeface="Verdana" pitchFamily="1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C2990E"/>
          </a:solidFill>
          <a:latin typeface="Verdana" pitchFamily="1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C2990E"/>
          </a:solidFill>
          <a:latin typeface="Verdana" pitchFamily="1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C2990E"/>
          </a:solidFill>
          <a:latin typeface="Verdana" pitchFamily="1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C2990E"/>
          </a:solidFill>
          <a:latin typeface="Verdana" pitchFamily="1" charset="0"/>
        </a:defRPr>
      </a:lvl9pPr>
    </p:titleStyle>
    <p:bodyStyle>
      <a:lvl1pPr marL="342900" indent="-342900" algn="l" rtl="0" eaLnBrk="1" fontAlgn="base" hangingPunct="1">
        <a:lnSpc>
          <a:spcPct val="130000"/>
        </a:lnSpc>
        <a:spcBef>
          <a:spcPct val="20000"/>
        </a:spcBef>
        <a:spcAft>
          <a:spcPct val="0"/>
        </a:spcAft>
        <a:buFont typeface="Wingdings" pitchFamily="2" charset="2"/>
        <a:buChar char="q"/>
        <a:defRPr sz="3000" b="0">
          <a:solidFill>
            <a:srgbClr val="002062"/>
          </a:solidFill>
          <a:latin typeface="Tahoma" pitchFamily="34" charset="0"/>
          <a:ea typeface="Tahoma" pitchFamily="34" charset="0"/>
          <a:cs typeface="Tahoma" pitchFamily="34" charset="0"/>
        </a:defRPr>
      </a:lvl1pPr>
      <a:lvl2pPr marL="742950" indent="-285750" algn="l" rtl="0" eaLnBrk="1" fontAlgn="base" hangingPunct="1">
        <a:lnSpc>
          <a:spcPct val="130000"/>
        </a:lnSpc>
        <a:spcBef>
          <a:spcPct val="20000"/>
        </a:spcBef>
        <a:spcAft>
          <a:spcPct val="0"/>
        </a:spcAft>
        <a:buFont typeface="Verdana" pitchFamily="34" charset="0"/>
        <a:buChar char="●"/>
        <a:defRPr sz="2600" b="0">
          <a:solidFill>
            <a:srgbClr val="002062"/>
          </a:solidFill>
          <a:latin typeface="Tahoma" pitchFamily="34" charset="0"/>
          <a:ea typeface="Tahoma" pitchFamily="34" charset="0"/>
          <a:cs typeface="Tahoma" pitchFamily="34" charset="0"/>
        </a:defRPr>
      </a:lvl2pPr>
      <a:lvl3pPr marL="1143000" indent="-228600" algn="l" rtl="0" eaLnBrk="1" fontAlgn="base" hangingPunct="1">
        <a:lnSpc>
          <a:spcPct val="130000"/>
        </a:lnSpc>
        <a:spcBef>
          <a:spcPct val="20000"/>
        </a:spcBef>
        <a:spcAft>
          <a:spcPct val="0"/>
        </a:spcAft>
        <a:buFont typeface="Courier New" pitchFamily="49" charset="0"/>
        <a:buChar char="o"/>
        <a:defRPr sz="2400" b="0">
          <a:solidFill>
            <a:srgbClr val="002062"/>
          </a:solidFill>
          <a:latin typeface="Tahoma" pitchFamily="34" charset="0"/>
          <a:ea typeface="Tahoma" pitchFamily="34" charset="0"/>
          <a:cs typeface="Tahoma" pitchFamily="34" charset="0"/>
        </a:defRPr>
      </a:lvl3pPr>
      <a:lvl4pPr marL="1600200" indent="-228600" algn="l" rtl="0" eaLnBrk="1" fontAlgn="base" hangingPunct="1">
        <a:lnSpc>
          <a:spcPct val="130000"/>
        </a:lnSpc>
        <a:spcBef>
          <a:spcPct val="20000"/>
        </a:spcBef>
        <a:spcAft>
          <a:spcPct val="0"/>
        </a:spcAft>
        <a:buChar char="•"/>
        <a:defRPr sz="1600" b="0">
          <a:solidFill>
            <a:srgbClr val="002062"/>
          </a:solidFill>
          <a:latin typeface="Tahoma" pitchFamily="34" charset="0"/>
          <a:ea typeface="Tahoma" pitchFamily="34" charset="0"/>
          <a:cs typeface="Tahoma" pitchFamily="34" charset="0"/>
        </a:defRPr>
      </a:lvl4pPr>
      <a:lvl5pPr marL="2057400" indent="-228600" algn="l" rtl="0" eaLnBrk="1" fontAlgn="base" hangingPunct="1">
        <a:lnSpc>
          <a:spcPct val="130000"/>
        </a:lnSpc>
        <a:spcBef>
          <a:spcPct val="20000"/>
        </a:spcBef>
        <a:spcAft>
          <a:spcPct val="0"/>
        </a:spcAft>
        <a:buChar char="•"/>
        <a:defRPr sz="1600" b="0">
          <a:solidFill>
            <a:srgbClr val="002062"/>
          </a:solidFill>
          <a:latin typeface="Tahoma" pitchFamily="34" charset="0"/>
          <a:ea typeface="Tahoma" pitchFamily="34" charset="0"/>
          <a:cs typeface="Tahoma" pitchFamily="34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•"/>
        <a:defRPr sz="1600" b="1">
          <a:solidFill>
            <a:srgbClr val="002062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•"/>
        <a:defRPr sz="1600" b="1">
          <a:solidFill>
            <a:srgbClr val="002062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1600" b="1">
          <a:solidFill>
            <a:srgbClr val="002062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•"/>
        <a:defRPr sz="1600" b="1">
          <a:solidFill>
            <a:srgbClr val="002062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lxgliu@ucdavis.edu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ucdart.net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tags" Target="../tags/tag3.xml"/><Relationship Id="rId7" Type="http://schemas.openxmlformats.org/officeDocument/2006/relationships/hyperlink" Target="http://www.pas.rochester.edu/~dmw/ast203/Lectures/Lect_20.pdf" TargetMode="Externa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14.png"/><Relationship Id="rId4" Type="http://schemas.openxmlformats.org/officeDocument/2006/relationships/slideLayout" Target="../slideLayouts/slideLayout3.xml"/><Relationship Id="rId9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4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6.wmf"/><Relationship Id="rId4" Type="http://schemas.openxmlformats.org/officeDocument/2006/relationships/oleObject" Target="../embeddings/oleObject1.bin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8.wmf"/><Relationship Id="rId4" Type="http://schemas.openxmlformats.org/officeDocument/2006/relationships/oleObject" Target="../embeddings/oleObject2.bin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2.png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wmf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4.bin"/><Relationship Id="rId5" Type="http://schemas.openxmlformats.org/officeDocument/2006/relationships/image" Target="../media/image23.wmf"/><Relationship Id="rId4" Type="http://schemas.openxmlformats.org/officeDocument/2006/relationships/oleObject" Target="../embeddings/oleObject3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26.wmf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6.bin"/><Relationship Id="rId5" Type="http://schemas.openxmlformats.org/officeDocument/2006/relationships/image" Target="../media/image25.wmf"/><Relationship Id="rId4" Type="http://schemas.openxmlformats.org/officeDocument/2006/relationships/oleObject" Target="../embeddings/oleObject5.bin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.png"/><Relationship Id="rId5" Type="http://schemas.openxmlformats.org/officeDocument/2006/relationships/image" Target="../media/image32.png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.bin"/><Relationship Id="rId3" Type="http://schemas.openxmlformats.org/officeDocument/2006/relationships/image" Target="../media/image38.png"/><Relationship Id="rId7" Type="http://schemas.openxmlformats.org/officeDocument/2006/relationships/image" Target="../media/image34.wmf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8.bin"/><Relationship Id="rId11" Type="http://schemas.openxmlformats.org/officeDocument/2006/relationships/image" Target="../media/image36.wmf"/><Relationship Id="rId5" Type="http://schemas.openxmlformats.org/officeDocument/2006/relationships/image" Target="../media/image33.wmf"/><Relationship Id="rId10" Type="http://schemas.openxmlformats.org/officeDocument/2006/relationships/oleObject" Target="../embeddings/oleObject10.bin"/><Relationship Id="rId4" Type="http://schemas.openxmlformats.org/officeDocument/2006/relationships/oleObject" Target="../embeddings/oleObject7.bin"/><Relationship Id="rId9" Type="http://schemas.openxmlformats.org/officeDocument/2006/relationships/image" Target="../media/image35.w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34.wmf"/><Relationship Id="rId5" Type="http://schemas.openxmlformats.org/officeDocument/2006/relationships/oleObject" Target="../embeddings/oleObject12.bin"/><Relationship Id="rId4" Type="http://schemas.openxmlformats.org/officeDocument/2006/relationships/image" Target="../media/image33.w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3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5.bin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45.wmf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14.bin"/><Relationship Id="rId11" Type="http://schemas.openxmlformats.org/officeDocument/2006/relationships/image" Target="../media/image47.wmf"/><Relationship Id="rId5" Type="http://schemas.openxmlformats.org/officeDocument/2006/relationships/image" Target="../media/image44.wmf"/><Relationship Id="rId10" Type="http://schemas.openxmlformats.org/officeDocument/2006/relationships/oleObject" Target="../embeddings/oleObject16.bin"/><Relationship Id="rId4" Type="http://schemas.openxmlformats.org/officeDocument/2006/relationships/oleObject" Target="../embeddings/oleObject13.bin"/><Relationship Id="rId9" Type="http://schemas.openxmlformats.org/officeDocument/2006/relationships/image" Target="../media/image46.w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49.wmf"/><Relationship Id="rId5" Type="http://schemas.openxmlformats.org/officeDocument/2006/relationships/oleObject" Target="../embeddings/oleObject18.bin"/><Relationship Id="rId4" Type="http://schemas.openxmlformats.org/officeDocument/2006/relationships/image" Target="../media/image48.w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1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7" Type="http://schemas.openxmlformats.org/officeDocument/2006/relationships/image" Target="../media/image56.png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49.wmf"/><Relationship Id="rId5" Type="http://schemas.openxmlformats.org/officeDocument/2006/relationships/oleObject" Target="../embeddings/oleObject20.bin"/><Relationship Id="rId4" Type="http://schemas.openxmlformats.org/officeDocument/2006/relationships/image" Target="../media/image48.w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wmf"/><Relationship Id="rId3" Type="http://schemas.openxmlformats.org/officeDocument/2006/relationships/notesSlide" Target="../notesSlides/notesSlide11.xml"/><Relationship Id="rId7" Type="http://schemas.openxmlformats.org/officeDocument/2006/relationships/oleObject" Target="../embeddings/oleObject22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55.wmf"/><Relationship Id="rId5" Type="http://schemas.openxmlformats.org/officeDocument/2006/relationships/oleObject" Target="../embeddings/oleObject21.bin"/><Relationship Id="rId10" Type="http://schemas.openxmlformats.org/officeDocument/2006/relationships/image" Target="../media/image57.wmf"/><Relationship Id="rId4" Type="http://schemas.openxmlformats.org/officeDocument/2006/relationships/image" Target="../media/image59.png"/><Relationship Id="rId9" Type="http://schemas.openxmlformats.org/officeDocument/2006/relationships/oleObject" Target="../embeddings/oleObject23.bin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00.png"/><Relationship Id="rId4" Type="http://schemas.openxmlformats.org/officeDocument/2006/relationships/image" Target="../media/image690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0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image" Target="../media/image660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7" Type="http://schemas.openxmlformats.org/officeDocument/2006/relationships/image" Target="../media/image76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5.jpeg"/><Relationship Id="rId5" Type="http://schemas.openxmlformats.org/officeDocument/2006/relationships/image" Target="../media/image74.jpeg"/><Relationship Id="rId4" Type="http://schemas.openxmlformats.org/officeDocument/2006/relationships/image" Target="../media/image73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3.jpe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7.png"/><Relationship Id="rId5" Type="http://schemas.openxmlformats.org/officeDocument/2006/relationships/image" Target="../media/image86.jpeg"/><Relationship Id="rId4" Type="http://schemas.openxmlformats.org/officeDocument/2006/relationships/image" Target="../media/image85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emf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4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674007" y="4226412"/>
            <a:ext cx="5786199" cy="232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Xiaoguang “Leo” Liu</a:t>
            </a:r>
          </a:p>
          <a:p>
            <a:endParaRPr lang="en-US" sz="500" dirty="0">
              <a:solidFill>
                <a:schemeClr val="bg1"/>
              </a:solidFill>
              <a:latin typeface="Kalinga" panose="020B0502040204020203" pitchFamily="34" charset="0"/>
              <a:cs typeface="Kalinga" panose="020B0502040204020203" pitchFamily="34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Assistant Professor</a:t>
            </a:r>
          </a:p>
          <a:p>
            <a:endParaRPr lang="en-US" sz="500" dirty="0">
              <a:solidFill>
                <a:schemeClr val="bg1"/>
              </a:solidFill>
              <a:latin typeface="Kalinga" panose="020B0502040204020203" pitchFamily="34" charset="0"/>
              <a:cs typeface="Kalinga" panose="020B0502040204020203" pitchFamily="34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School of Electrical and Computer Engineering</a:t>
            </a:r>
          </a:p>
          <a:p>
            <a:endParaRPr lang="en-US" sz="500" dirty="0">
              <a:solidFill>
                <a:schemeClr val="bg1"/>
              </a:solidFill>
              <a:latin typeface="Kalinga" panose="020B0502040204020203" pitchFamily="34" charset="0"/>
              <a:cs typeface="Kalinga" panose="020B0502040204020203" pitchFamily="34" charset="0"/>
            </a:endParaRPr>
          </a:p>
          <a:p>
            <a:endParaRPr lang="en-US" sz="500" dirty="0">
              <a:solidFill>
                <a:schemeClr val="bg1"/>
              </a:solidFill>
              <a:latin typeface="Kalinga" panose="020B0502040204020203" pitchFamily="34" charset="0"/>
              <a:cs typeface="Kalinga" panose="020B0502040204020203" pitchFamily="34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Tel: 530-289-6367</a:t>
            </a:r>
          </a:p>
          <a:p>
            <a:endParaRPr lang="en-US" sz="500" dirty="0">
              <a:solidFill>
                <a:schemeClr val="bg1">
                  <a:lumMod val="75000"/>
                  <a:lumOff val="25000"/>
                </a:schemeClr>
              </a:solidFill>
              <a:latin typeface="Kalinga" panose="020B0502040204020203" pitchFamily="34" charset="0"/>
              <a:cs typeface="Kalinga" panose="020B0502040204020203" pitchFamily="34" charset="0"/>
            </a:endParaRPr>
          </a:p>
          <a:p>
            <a:r>
              <a:rPr lang="en-US" sz="2000" dirty="0">
                <a:solidFill>
                  <a:schemeClr val="bg1">
                    <a:lumMod val="75000"/>
                    <a:lumOff val="25000"/>
                  </a:schemeClr>
                </a:solidFill>
                <a:latin typeface="Kalinga" panose="020B0502040204020203" pitchFamily="34" charset="0"/>
                <a:cs typeface="Kalinga" panose="020B0502040204020203" pitchFamily="34" charset="0"/>
                <a:hlinkClick r:id="rId3"/>
              </a:rPr>
              <a:t>lxgliu@ucdavis.edu</a:t>
            </a:r>
            <a:endParaRPr lang="en-US" sz="2000" dirty="0">
              <a:solidFill>
                <a:schemeClr val="bg1">
                  <a:lumMod val="75000"/>
                  <a:lumOff val="25000"/>
                </a:schemeClr>
              </a:solidFill>
              <a:latin typeface="Kalinga" panose="020B0502040204020203" pitchFamily="34" charset="0"/>
              <a:cs typeface="Kalinga" panose="020B0502040204020203" pitchFamily="34" charset="0"/>
            </a:endParaRPr>
          </a:p>
          <a:p>
            <a:r>
              <a:rPr lang="en-US" sz="2000" dirty="0">
                <a:solidFill>
                  <a:schemeClr val="bg1">
                    <a:lumMod val="75000"/>
                    <a:lumOff val="25000"/>
                  </a:schemeClr>
                </a:solidFill>
                <a:latin typeface="Kalinga" panose="020B0502040204020203" pitchFamily="34" charset="0"/>
                <a:cs typeface="Kalinga" panose="020B0502040204020203" pitchFamily="34" charset="0"/>
                <a:hlinkClick r:id="rId4"/>
              </a:rPr>
              <a:t>http://ucdart.net</a:t>
            </a:r>
            <a:endParaRPr lang="en-US" sz="2000" dirty="0">
              <a:solidFill>
                <a:schemeClr val="bg1">
                  <a:lumMod val="75000"/>
                  <a:lumOff val="25000"/>
                </a:schemeClr>
              </a:solidFill>
              <a:latin typeface="Kalinga" panose="020B0502040204020203" pitchFamily="34" charset="0"/>
              <a:cs typeface="Kalinga" panose="020B0502040204020203" pitchFamily="34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21611" y="1302327"/>
            <a:ext cx="8073362" cy="1143000"/>
          </a:xfrm>
        </p:spPr>
        <p:txBody>
          <a:bodyPr lIns="0">
            <a:normAutofit/>
          </a:bodyPr>
          <a:lstStyle/>
          <a:p>
            <a:r>
              <a:rPr lang="en-US" dirty="0">
                <a:latin typeface="Franklin Gothic Demi" panose="020B0703020102020204" pitchFamily="34" charset="0"/>
              </a:rPr>
              <a:t>Design of RF &amp; Microwave Systems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subTitle" idx="1"/>
          </p:nvPr>
        </p:nvSpPr>
        <p:spPr>
          <a:xfrm>
            <a:off x="629767" y="1194971"/>
            <a:ext cx="4419600" cy="381000"/>
          </a:xfrm>
        </p:spPr>
        <p:txBody>
          <a:bodyPr lIns="0"/>
          <a:lstStyle/>
          <a:p>
            <a:r>
              <a:rPr lang="en-US" sz="2400" b="1" dirty="0">
                <a:solidFill>
                  <a:srgbClr val="BF9900"/>
                </a:solidFill>
              </a:rPr>
              <a:t>EEC 134 A&amp;B</a:t>
            </a:r>
          </a:p>
        </p:txBody>
      </p:sp>
      <p:sp>
        <p:nvSpPr>
          <p:cNvPr id="7" name="TextBox 8"/>
          <p:cNvSpPr txBox="1">
            <a:spLocks noChangeArrowheads="1"/>
          </p:cNvSpPr>
          <p:nvPr/>
        </p:nvSpPr>
        <p:spPr bwMode="auto">
          <a:xfrm>
            <a:off x="662432" y="2651616"/>
            <a:ext cx="8032541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>
            <a:spAutoFit/>
          </a:bodyPr>
          <a:lstStyle/>
          <a:p>
            <a:pPr marL="1771650" indent="-1771650"/>
            <a:r>
              <a:rPr lang="en-US" sz="3200" dirty="0">
                <a:solidFill>
                  <a:srgbClr val="091D58"/>
                </a:solidFill>
                <a:latin typeface="Myriad Pro" panose="020B0503030403020204" pitchFamily="34" charset="0"/>
              </a:rPr>
              <a:t>Lecture 3: 	Building Blocks of RF Systems </a:t>
            </a:r>
          </a:p>
          <a:p>
            <a:pPr marL="1771650" indent="-1771650"/>
            <a:r>
              <a:rPr lang="en-US" sz="3200" dirty="0">
                <a:solidFill>
                  <a:srgbClr val="091D58"/>
                </a:solidFill>
                <a:latin typeface="Myriad Pro" panose="020B0503030403020204" pitchFamily="34" charset="0"/>
              </a:rPr>
              <a:t>	– RF Amplifiers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Thermal Noise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304800" y="933262"/>
            <a:ext cx="8493125" cy="3387529"/>
          </a:xfrm>
          <a:prstGeom prst="rect">
            <a:avLst/>
          </a:prstGeom>
        </p:spPr>
        <p:txBody>
          <a:bodyPr/>
          <a:lstStyle/>
          <a:p>
            <a:r>
              <a:rPr lang="en-US" b="0" dirty="0"/>
              <a:t>A resistor not connected to anything can have a voltage across it</a:t>
            </a:r>
          </a:p>
          <a:p>
            <a:pPr lvl="1"/>
            <a:r>
              <a:rPr lang="en-US" dirty="0"/>
              <a:t>The average voltage is of course 0 and its </a:t>
            </a:r>
            <a:r>
              <a:rPr lang="en-US" b="0" dirty="0"/>
              <a:t>amplitude is random and very small</a:t>
            </a:r>
          </a:p>
          <a:p>
            <a:r>
              <a:rPr lang="en-US" b="0" dirty="0"/>
              <a:t>Random motion of charge carriers produce a random variation of voltage (or current) with respect to time </a:t>
            </a:r>
            <a:r>
              <a:rPr lang="en-US" b="0" dirty="0">
                <a:sym typeface="Wingdings" panose="05000000000000000000" pitchFamily="2" charset="2"/>
              </a:rPr>
              <a:t> noise voltage and/or noise current</a:t>
            </a:r>
          </a:p>
          <a:p>
            <a:r>
              <a:rPr lang="en-US" dirty="0">
                <a:sym typeface="Wingdings" panose="05000000000000000000" pitchFamily="2" charset="2"/>
              </a:rPr>
              <a:t>A conductor (equivalently a resistor) has lots of charge carriers</a:t>
            </a:r>
          </a:p>
          <a:p>
            <a:r>
              <a:rPr lang="en-US" dirty="0">
                <a:sym typeface="Wingdings" panose="05000000000000000000" pitchFamily="2" charset="2"/>
              </a:rPr>
              <a:t>The higher the temperature, the more random motion, and therefore the higher the noise</a:t>
            </a:r>
          </a:p>
          <a:p>
            <a:endParaRPr lang="en-US" b="0" dirty="0"/>
          </a:p>
          <a:p>
            <a:endParaRPr lang="en-US" b="0" dirty="0"/>
          </a:p>
        </p:txBody>
      </p:sp>
      <p:grpSp>
        <p:nvGrpSpPr>
          <p:cNvPr id="6" name="Group 5"/>
          <p:cNvGrpSpPr/>
          <p:nvPr/>
        </p:nvGrpSpPr>
        <p:grpSpPr>
          <a:xfrm>
            <a:off x="1068821" y="4003564"/>
            <a:ext cx="6622099" cy="2854436"/>
            <a:chOff x="1133328" y="3841507"/>
            <a:chExt cx="6622099" cy="2854436"/>
          </a:xfrm>
        </p:grpSpPr>
        <p:pic>
          <p:nvPicPr>
            <p:cNvPr id="4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631945" y="3841507"/>
              <a:ext cx="6123482" cy="28544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" name="TextBox 4"/>
            <p:cNvSpPr txBox="1"/>
            <p:nvPr/>
          </p:nvSpPr>
          <p:spPr>
            <a:xfrm>
              <a:off x="4508619" y="3912512"/>
              <a:ext cx="122341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bg2">
                      <a:lumMod val="75000"/>
                      <a:lumOff val="25000"/>
                    </a:schemeClr>
                  </a:solidFill>
                  <a:latin typeface="Kalinga" panose="020B0502040204020203" pitchFamily="34" charset="0"/>
                  <a:cs typeface="Kalinga" panose="020B0502040204020203" pitchFamily="34" charset="0"/>
                </a:rPr>
                <a:t>Higher T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133328" y="3912512"/>
              <a:ext cx="115929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bg2">
                      <a:lumMod val="75000"/>
                      <a:lumOff val="25000"/>
                    </a:schemeClr>
                  </a:solidFill>
                  <a:latin typeface="Kalinga" panose="020B0502040204020203" pitchFamily="34" charset="0"/>
                  <a:cs typeface="Kalinga" panose="020B0502040204020203" pitchFamily="34" charset="0"/>
                </a:rPr>
                <a:t>Lower 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859580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304800" y="933263"/>
                <a:ext cx="8493125" cy="4298494"/>
              </a:xfrm>
              <a:prstGeom prst="rect">
                <a:avLst/>
              </a:prstGeom>
            </p:spPr>
            <p:txBody>
              <a:bodyPr/>
              <a:lstStyle/>
              <a:p>
                <a:r>
                  <a:rPr lang="en-US" b="0" dirty="0"/>
                  <a:t>The average noise voltage is given by</a:t>
                </a:r>
              </a:p>
              <a:p>
                <a:endParaRPr lang="en-US" dirty="0"/>
              </a:p>
              <a:p>
                <a:endParaRPr lang="en-US" b="0" dirty="0"/>
              </a:p>
              <a:p>
                <a:endParaRPr lang="en-US" dirty="0"/>
              </a:p>
              <a:p>
                <a:endParaRPr lang="en-US" b="0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At low frequencies (</a:t>
                </a:r>
                <a:r>
                  <a:rPr lang="en-US" i="1" dirty="0">
                    <a:latin typeface="Times" panose="02020603050405020304" pitchFamily="18" charset="0"/>
                    <a:cs typeface="Times" panose="02020603050405020304" pitchFamily="18" charset="0"/>
                  </a:rPr>
                  <a:t>f</a:t>
                </a:r>
                <a:r>
                  <a:rPr lang="en-US" dirty="0"/>
                  <a:t> &lt; 5 THz),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h𝑓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𝑘𝑇</m:t>
                            </m:r>
                          </m:den>
                        </m:f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h𝑓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𝑘𝑇</m:t>
                        </m:r>
                      </m:den>
                    </m:f>
                  </m:oMath>
                </a14:m>
                <a:r>
                  <a:rPr lang="en-US" b="0" dirty="0">
                    <a:ea typeface="Cambria Math" panose="02040503050406030204" pitchFamily="18" charset="0"/>
                  </a:rPr>
                  <a:t> , therefore</a:t>
                </a:r>
              </a:p>
              <a:p>
                <a:pPr lvl="1"/>
                <a:r>
                  <a:rPr lang="en-US" dirty="0">
                    <a:ea typeface="Cambria Math" panose="02040503050406030204" pitchFamily="18" charset="0"/>
                  </a:rPr>
                  <a:t>Noise voltage</a:t>
                </a:r>
              </a:p>
              <a:p>
                <a:pPr lvl="1"/>
                <a:endParaRPr lang="en-US" b="0" dirty="0">
                  <a:ea typeface="Cambria Math" panose="02040503050406030204" pitchFamily="18" charset="0"/>
                </a:endParaRPr>
              </a:p>
              <a:p>
                <a:pPr lvl="1"/>
                <a:r>
                  <a:rPr lang="en-US" dirty="0">
                    <a:ea typeface="Cambria Math" panose="02040503050406030204" pitchFamily="18" charset="0"/>
                  </a:rPr>
                  <a:t>Maximum noise power </a:t>
                </a:r>
                <a:endParaRPr lang="en-US" b="0" dirty="0">
                  <a:ea typeface="Cambria Math" panose="02040503050406030204" pitchFamily="18" charset="0"/>
                </a:endParaRPr>
              </a:p>
              <a:p>
                <a:endParaRPr lang="en-US" b="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304800" y="933263"/>
                <a:ext cx="8493125" cy="4298494"/>
              </a:xfrm>
              <a:prstGeom prst="rect">
                <a:avLst/>
              </a:prstGeom>
              <a:blipFill rotWithShape="0">
                <a:blip r:embed="rId5"/>
                <a:stretch>
                  <a:fillRect l="-1723" t="-1277" b="-82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6" cstate="print"/>
          <a:srcRect t="8692" b="4179"/>
          <a:stretch/>
        </p:blipFill>
        <p:spPr bwMode="auto">
          <a:xfrm>
            <a:off x="603225" y="1364218"/>
            <a:ext cx="3694414" cy="15162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Thermal Noise – Noise Voltage and Noise Power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96064" y="2462225"/>
            <a:ext cx="3676006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bg2">
                    <a:lumMod val="75000"/>
                    <a:lumOff val="25000"/>
                  </a:schemeClr>
                </a:solidFill>
                <a:latin typeface="Times" panose="02020603050405020304" pitchFamily="18" charset="0"/>
                <a:cs typeface="Times" panose="02020603050405020304" pitchFamily="18" charset="0"/>
              </a:rPr>
              <a:t>h</a:t>
            </a:r>
            <a:r>
              <a:rPr lang="en-US" sz="1400" i="1" dirty="0">
                <a:solidFill>
                  <a:schemeClr val="bg2">
                    <a:lumMod val="75000"/>
                    <a:lumOff val="25000"/>
                  </a:schemeClr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 </a:t>
            </a:r>
            <a:r>
              <a:rPr lang="en-US" sz="1400" dirty="0">
                <a:solidFill>
                  <a:schemeClr val="bg2">
                    <a:lumMod val="75000"/>
                    <a:lumOff val="25000"/>
                  </a:schemeClr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= 6.626 x 10</a:t>
            </a:r>
            <a:r>
              <a:rPr lang="en-US" sz="1400" baseline="30000" dirty="0">
                <a:solidFill>
                  <a:schemeClr val="bg2">
                    <a:lumMod val="75000"/>
                    <a:lumOff val="25000"/>
                  </a:schemeClr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-34</a:t>
            </a:r>
            <a:r>
              <a:rPr lang="en-US" sz="1400" dirty="0">
                <a:solidFill>
                  <a:schemeClr val="bg2">
                    <a:lumMod val="75000"/>
                    <a:lumOff val="25000"/>
                  </a:schemeClr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 J∙s, Planck’s constant</a:t>
            </a:r>
          </a:p>
          <a:p>
            <a:r>
              <a:rPr lang="en-US" sz="1400" i="1" dirty="0">
                <a:solidFill>
                  <a:schemeClr val="bg2">
                    <a:lumMod val="75000"/>
                    <a:lumOff val="25000"/>
                  </a:schemeClr>
                </a:solidFill>
                <a:latin typeface="Times" panose="02020603050405020304" pitchFamily="18" charset="0"/>
                <a:cs typeface="Times" panose="02020603050405020304" pitchFamily="18" charset="0"/>
              </a:rPr>
              <a:t>k</a:t>
            </a:r>
            <a:r>
              <a:rPr lang="en-US" sz="1400" dirty="0">
                <a:solidFill>
                  <a:schemeClr val="bg2">
                    <a:lumMod val="75000"/>
                    <a:lumOff val="25000"/>
                  </a:schemeClr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 = 1.38 x 10-23 J/K, Boltzmann’s constant</a:t>
            </a:r>
          </a:p>
          <a:p>
            <a:r>
              <a:rPr lang="en-US" sz="1400" i="1" dirty="0">
                <a:solidFill>
                  <a:schemeClr val="bg2">
                    <a:lumMod val="75000"/>
                    <a:lumOff val="25000"/>
                  </a:schemeClr>
                </a:solidFill>
                <a:latin typeface="Times" panose="02020603050405020304" pitchFamily="18" charset="0"/>
                <a:cs typeface="Times" panose="02020603050405020304" pitchFamily="18" charset="0"/>
              </a:rPr>
              <a:t>B</a:t>
            </a:r>
            <a:r>
              <a:rPr lang="en-US" sz="1400" dirty="0">
                <a:solidFill>
                  <a:schemeClr val="bg2">
                    <a:lumMod val="75000"/>
                    <a:lumOff val="25000"/>
                  </a:schemeClr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,  bandwidth in Hz</a:t>
            </a:r>
          </a:p>
          <a:p>
            <a:r>
              <a:rPr lang="en-US" sz="1400" i="1" dirty="0">
                <a:solidFill>
                  <a:schemeClr val="bg2">
                    <a:lumMod val="75000"/>
                    <a:lumOff val="25000"/>
                  </a:schemeClr>
                </a:solidFill>
                <a:latin typeface="Times" panose="02020603050405020304" pitchFamily="18" charset="0"/>
                <a:cs typeface="Times" panose="02020603050405020304" pitchFamily="18" charset="0"/>
              </a:rPr>
              <a:t>f</a:t>
            </a:r>
            <a:r>
              <a:rPr lang="en-US" sz="1400" dirty="0">
                <a:solidFill>
                  <a:schemeClr val="bg2">
                    <a:lumMod val="75000"/>
                    <a:lumOff val="25000"/>
                  </a:schemeClr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,   center frequency of the bandwidth</a:t>
            </a:r>
          </a:p>
          <a:p>
            <a:r>
              <a:rPr lang="en-US" sz="1400" i="1" dirty="0">
                <a:solidFill>
                  <a:schemeClr val="bg2">
                    <a:lumMod val="75000"/>
                    <a:lumOff val="25000"/>
                  </a:schemeClr>
                </a:solidFill>
                <a:latin typeface="Times" panose="02020603050405020304" pitchFamily="18" charset="0"/>
                <a:cs typeface="Times" panose="02020603050405020304" pitchFamily="18" charset="0"/>
              </a:rPr>
              <a:t>R</a:t>
            </a:r>
            <a:r>
              <a:rPr lang="en-US" sz="1400" dirty="0">
                <a:solidFill>
                  <a:schemeClr val="bg2">
                    <a:lumMod val="75000"/>
                    <a:lumOff val="25000"/>
                  </a:schemeClr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,  resistance in </a:t>
            </a:r>
            <a:r>
              <a:rPr lang="el-GR" sz="1400" dirty="0">
                <a:solidFill>
                  <a:schemeClr val="bg2">
                    <a:lumMod val="75000"/>
                    <a:lumOff val="25000"/>
                  </a:schemeClr>
                </a:solidFill>
                <a:cs typeface="Kalinga" panose="020B0502040204020203" pitchFamily="34" charset="0"/>
              </a:rPr>
              <a:t>Ω</a:t>
            </a:r>
            <a:endParaRPr lang="en-US" sz="1400" dirty="0">
              <a:solidFill>
                <a:schemeClr val="bg2">
                  <a:lumMod val="75000"/>
                  <a:lumOff val="25000"/>
                </a:schemeClr>
              </a:solidFill>
              <a:cs typeface="Kalinga" panose="020B0502040204020203" pitchFamily="34" charset="0"/>
            </a:endParaRPr>
          </a:p>
          <a:p>
            <a:r>
              <a:rPr lang="en-US" sz="1400" i="1" dirty="0">
                <a:solidFill>
                  <a:schemeClr val="bg2">
                    <a:lumMod val="75000"/>
                    <a:lumOff val="25000"/>
                  </a:schemeClr>
                </a:solidFill>
                <a:latin typeface="Times" panose="02020603050405020304" pitchFamily="18" charset="0"/>
                <a:cs typeface="Times" panose="02020603050405020304" pitchFamily="18" charset="0"/>
              </a:rPr>
              <a:t>T</a:t>
            </a:r>
            <a:r>
              <a:rPr lang="en-US" sz="1400" dirty="0">
                <a:solidFill>
                  <a:schemeClr val="bg2">
                    <a:lumMod val="75000"/>
                    <a:lumOff val="25000"/>
                  </a:schemeClr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,  temperature in Kelvin</a:t>
            </a:r>
          </a:p>
        </p:txBody>
      </p:sp>
      <p:sp>
        <p:nvSpPr>
          <p:cNvPr id="5" name="Rectangle 4"/>
          <p:cNvSpPr/>
          <p:nvPr/>
        </p:nvSpPr>
        <p:spPr>
          <a:xfrm>
            <a:off x="1505164" y="6652997"/>
            <a:ext cx="4572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>
                <a:solidFill>
                  <a:srgbClr val="000000"/>
                </a:solidFill>
              </a:rPr>
              <a:t>* For derivation, refer to: </a:t>
            </a:r>
            <a:r>
              <a:rPr lang="en-US" sz="800" dirty="0">
                <a:solidFill>
                  <a:srgbClr val="000000"/>
                </a:solidFill>
                <a:hlinkClick r:id="rId7"/>
              </a:rPr>
              <a:t>http://www.pas.rochester.edu/~dmw/ast203/Lectures/Lect_20.pdf</a:t>
            </a:r>
            <a:r>
              <a:rPr lang="en-US" sz="800" dirty="0">
                <a:solidFill>
                  <a:srgbClr val="000000"/>
                </a:solidFill>
              </a:rPr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922092" y="1213610"/>
            <a:ext cx="42992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solidFill>
                  <a:srgbClr val="000000"/>
                </a:solidFill>
                <a:latin typeface="+mj-lt"/>
              </a:rPr>
              <a:t>*</a:t>
            </a:r>
          </a:p>
        </p:txBody>
      </p:sp>
      <p:pic>
        <p:nvPicPr>
          <p:cNvPr id="9" name="Picture 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6064" y="1423167"/>
            <a:ext cx="2242566" cy="89611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9180" y="4689767"/>
            <a:ext cx="1931670" cy="374447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6156" y="5543698"/>
            <a:ext cx="3099816" cy="797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0018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Thermal Noise </a:t>
            </a:r>
            <a:r>
              <a:rPr lang="en-US" dirty="0">
                <a:latin typeface="Times" panose="02020603050405020304" pitchFamily="18" charset="0"/>
                <a:cs typeface="Times" panose="02020603050405020304" pitchFamily="18" charset="0"/>
              </a:rPr>
              <a:t>≈ </a:t>
            </a:r>
            <a:r>
              <a:rPr lang="en-US" dirty="0"/>
              <a:t>White Noise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At most RF and microwave frequencies, the thermal noise from a resistor appear uniform with respect to frequency, as is evident from the absence of a frequency variable in the </a:t>
            </a:r>
            <a:r>
              <a:rPr lang="en-US" i="1" dirty="0" err="1"/>
              <a:t>V</a:t>
            </a:r>
            <a:r>
              <a:rPr lang="en-US" i="1" baseline="-25000" dirty="0" err="1"/>
              <a:t>n</a:t>
            </a:r>
            <a:r>
              <a:rPr lang="en-US" dirty="0"/>
              <a:t> expression</a:t>
            </a:r>
          </a:p>
          <a:p>
            <a:r>
              <a:rPr lang="en-US" dirty="0"/>
              <a:t>We call this type of frequency independent noise “white noise”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We also note that the noise power is independent of the resistance!</a:t>
            </a:r>
          </a:p>
        </p:txBody>
      </p:sp>
      <p:pic>
        <p:nvPicPr>
          <p:cNvPr id="24578" name="Picture 2" descr="http://th00.deviantart.net/fs20/PRE/f/2007/308/a/c/White_Noise_2_by_Falln_Stock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1451" y="3311400"/>
            <a:ext cx="2871391" cy="2241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1451" y="1054825"/>
            <a:ext cx="3099816" cy="797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56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Noise Temperature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If an arbitrary noise source appears to “white”, i.e. frequency independent, it can be approximated by a thermal noise</a:t>
            </a:r>
          </a:p>
          <a:p>
            <a:r>
              <a:rPr lang="en-US" dirty="0"/>
              <a:t>For a narrow band system, i.e. </a:t>
            </a:r>
            <a:r>
              <a:rPr lang="en-US" i="1" dirty="0"/>
              <a:t>B</a:t>
            </a:r>
            <a:r>
              <a:rPr lang="en-US" dirty="0"/>
              <a:t> is small, the noise can often be approximated as white noise because the frequency dependence is small within </a:t>
            </a:r>
            <a:r>
              <a:rPr lang="en-US" i="1" dirty="0"/>
              <a:t>B</a:t>
            </a:r>
            <a:r>
              <a:rPr lang="en-US" dirty="0"/>
              <a:t>.</a:t>
            </a:r>
          </a:p>
          <a:p>
            <a:r>
              <a:rPr lang="en-US" dirty="0"/>
              <a:t>In other words, the noise source can be approximated by a resistor with a certain equivalent temperature </a:t>
            </a:r>
            <a:r>
              <a:rPr lang="en-US" i="1" dirty="0" err="1"/>
              <a:t>T</a:t>
            </a:r>
            <a:r>
              <a:rPr lang="en-US" i="1" baseline="-25000" dirty="0" err="1"/>
              <a:t>e</a:t>
            </a:r>
            <a:r>
              <a:rPr lang="en-US" dirty="0"/>
              <a:t>, which is determined by how strong the noise source is</a:t>
            </a:r>
            <a:r>
              <a:rPr lang="en-US" sz="1600" dirty="0"/>
              <a:t>					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01581" y="3477972"/>
            <a:ext cx="7527561" cy="19210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6147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80574576"/>
              </p:ext>
            </p:extLst>
          </p:nvPr>
        </p:nvGraphicFramePr>
        <p:xfrm>
          <a:off x="3818729" y="5437094"/>
          <a:ext cx="1465263" cy="1082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29" name="Equation" r:id="rId4" imgW="533160" imgH="393480" progId="Equation.3">
                  <p:embed/>
                </p:oleObj>
              </mc:Choice>
              <mc:Fallback>
                <p:oleObj name="Equation" r:id="rId4" imgW="53316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8729" y="5437094"/>
                        <a:ext cx="1465263" cy="10826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5613615" y="5655265"/>
            <a:ext cx="27538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i="1" dirty="0">
                <a:solidFill>
                  <a:srgbClr val="292929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N</a:t>
            </a:r>
            <a:r>
              <a:rPr lang="en-US" sz="1800" i="1" baseline="-25000" dirty="0">
                <a:solidFill>
                  <a:srgbClr val="292929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0</a:t>
            </a:r>
            <a:r>
              <a:rPr lang="en-US" sz="1800" dirty="0">
                <a:solidFill>
                  <a:srgbClr val="292929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, noise power in bandwidth </a:t>
            </a:r>
            <a:r>
              <a:rPr lang="en-US" sz="1800" i="1" dirty="0">
                <a:solidFill>
                  <a:srgbClr val="292929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32588777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02507" y="2494059"/>
            <a:ext cx="4549997" cy="41387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000" dirty="0"/>
              <a:t>(Input Referred) Noise Temperature of an Amplifier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If you have a “noisy” amplifier, it means that there is noise power even when there is no input (no signal or noise)</a:t>
            </a:r>
          </a:p>
          <a:p>
            <a:r>
              <a:rPr lang="en-US" dirty="0"/>
              <a:t>If we assume the amplifier to be linear, then a noisy amplifier can be model by a </a:t>
            </a:r>
            <a:r>
              <a:rPr lang="en-US" i="1" dirty="0"/>
              <a:t>noiseless</a:t>
            </a:r>
            <a:r>
              <a:rPr lang="en-US" dirty="0"/>
              <a:t> amplifier with an equivalent noise source at the input </a:t>
            </a:r>
          </a:p>
        </p:txBody>
      </p:sp>
      <p:graphicFrame>
        <p:nvGraphicFramePr>
          <p:cNvPr id="7171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75577540"/>
              </p:ext>
            </p:extLst>
          </p:nvPr>
        </p:nvGraphicFramePr>
        <p:xfrm>
          <a:off x="6309917" y="4758542"/>
          <a:ext cx="1433343" cy="9076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52" name="Equation" r:id="rId4" imgW="622080" imgH="393480" progId="Equation.3">
                  <p:embed/>
                </p:oleObj>
              </mc:Choice>
              <mc:Fallback>
                <p:oleObj name="Equation" r:id="rId4" imgW="62208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09917" y="4758542"/>
                        <a:ext cx="1433343" cy="907651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6052503" y="2719462"/>
            <a:ext cx="295124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292929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Note</a:t>
            </a:r>
            <a:r>
              <a:rPr lang="en-US" sz="1800" dirty="0">
                <a:solidFill>
                  <a:srgbClr val="292929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292929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Both input and output are matched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292929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You have to take the amplifier gain </a:t>
            </a:r>
            <a:r>
              <a:rPr lang="en-US" sz="1800" i="1" dirty="0">
                <a:solidFill>
                  <a:srgbClr val="292929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G</a:t>
            </a:r>
            <a:r>
              <a:rPr lang="en-US" sz="1800" dirty="0">
                <a:solidFill>
                  <a:srgbClr val="292929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 into account</a:t>
            </a:r>
          </a:p>
        </p:txBody>
      </p:sp>
    </p:spTree>
    <p:extLst>
      <p:ext uri="{BB962C8B-B14F-4D97-AF65-F5344CB8AC3E}">
        <p14:creationId xmlns:p14="http://schemas.microsoft.com/office/powerpoint/2010/main" val="27917912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Noise Factor/Figure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04801" y="933262"/>
            <a:ext cx="4721172" cy="4335463"/>
          </a:xfrm>
        </p:spPr>
        <p:txBody>
          <a:bodyPr/>
          <a:lstStyle/>
          <a:p>
            <a:r>
              <a:rPr lang="en-US" dirty="0"/>
              <a:t>We observe that you get more noise at the output; which means that the </a:t>
            </a:r>
            <a:r>
              <a:rPr lang="en-US" b="1" i="1" dirty="0"/>
              <a:t>signal to noise ratio</a:t>
            </a:r>
            <a:r>
              <a:rPr lang="en-US" b="1" dirty="0"/>
              <a:t> (SNR) </a:t>
            </a:r>
            <a:r>
              <a:rPr lang="en-US" dirty="0"/>
              <a:t>is going to degrade after signal passes through an amplifier</a:t>
            </a:r>
          </a:p>
          <a:p>
            <a:pPr lvl="1"/>
            <a:r>
              <a:rPr lang="en-US" dirty="0"/>
              <a:t>It is important to understand that while amplifiers are great at making your signal stronger, they also make noise stronger!!</a:t>
            </a:r>
          </a:p>
          <a:p>
            <a:r>
              <a:rPr lang="en-US" dirty="0"/>
              <a:t>We define the degradation of SNR, in linear scale, as the noise factor, often denoted by </a:t>
            </a:r>
            <a:r>
              <a:rPr lang="en-US" i="1" dirty="0"/>
              <a:t>F</a:t>
            </a:r>
          </a:p>
          <a:p>
            <a:pPr lvl="1"/>
            <a:r>
              <a:rPr lang="en-US" dirty="0"/>
              <a:t>Noise factor always greater than 1!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247034" y="889992"/>
            <a:ext cx="3612372" cy="15191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5387711" y="2505308"/>
            <a:ext cx="18662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292929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Noise Factor</a:t>
            </a:r>
            <a:endParaRPr lang="en-US" sz="2000" b="1" i="1" dirty="0">
              <a:solidFill>
                <a:srgbClr val="292929"/>
              </a:solidFill>
              <a:latin typeface="Kalinga" panose="020B0502040204020203" pitchFamily="34" charset="0"/>
              <a:cs typeface="Kalinga" panose="020B0502040204020203" pitchFamily="34" charset="0"/>
            </a:endParaRPr>
          </a:p>
        </p:txBody>
      </p:sp>
      <p:sp>
        <p:nvSpPr>
          <p:cNvPr id="9" name="Text Placeholder 2"/>
          <p:cNvSpPr txBox="1">
            <a:spLocks/>
          </p:cNvSpPr>
          <p:nvPr/>
        </p:nvSpPr>
        <p:spPr bwMode="auto">
          <a:xfrm>
            <a:off x="304799" y="5007316"/>
            <a:ext cx="8333546" cy="14725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v"/>
              <a:defRPr sz="2000" b="0">
                <a:solidFill>
                  <a:srgbClr val="0070C0"/>
                </a:solidFill>
                <a:latin typeface="Kalinga" panose="020B0502040204020203" pitchFamily="34" charset="0"/>
                <a:ea typeface="Tahoma" pitchFamily="34" charset="0"/>
                <a:cs typeface="Kalinga" panose="020B0502040204020203" pitchFamily="34" charset="0"/>
              </a:defRPr>
            </a:lvl1pPr>
            <a:lvl2pPr marL="742950" indent="-285750" algn="l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1800" b="0">
                <a:solidFill>
                  <a:srgbClr val="002062"/>
                </a:solidFill>
                <a:latin typeface="Kalinga" panose="020B0502040204020203" pitchFamily="34" charset="0"/>
                <a:ea typeface="Tahoma" pitchFamily="34" charset="0"/>
                <a:cs typeface="Kalinga" panose="020B0502040204020203" pitchFamily="34" charset="0"/>
              </a:defRPr>
            </a:lvl2pPr>
            <a:lvl3pPr marL="1143000" indent="-228600" algn="l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Font typeface="Courier New" pitchFamily="49" charset="0"/>
              <a:buChar char="o"/>
              <a:defRPr sz="1600" b="0">
                <a:solidFill>
                  <a:srgbClr val="002062"/>
                </a:solidFill>
                <a:latin typeface="Kalinga" panose="020B0502040204020203" pitchFamily="34" charset="0"/>
                <a:ea typeface="Tahoma" pitchFamily="34" charset="0"/>
                <a:cs typeface="Kalinga" panose="020B0502040204020203" pitchFamily="34" charset="0"/>
              </a:defRPr>
            </a:lvl3pPr>
            <a:lvl4pPr marL="1600200" indent="-228600" algn="l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1100" b="0">
                <a:solidFill>
                  <a:srgbClr val="002062"/>
                </a:solidFill>
                <a:latin typeface="Kalinga" panose="020B0502040204020203" pitchFamily="34" charset="0"/>
                <a:ea typeface="Tahoma" pitchFamily="34" charset="0"/>
                <a:cs typeface="Kalinga" panose="020B0502040204020203" pitchFamily="34" charset="0"/>
              </a:defRPr>
            </a:lvl4pPr>
            <a:lvl5pPr marL="2057400" indent="-228600" algn="l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1100" b="0">
                <a:solidFill>
                  <a:srgbClr val="002062"/>
                </a:solidFill>
                <a:latin typeface="Kalinga" panose="020B0502040204020203" pitchFamily="34" charset="0"/>
                <a:ea typeface="Tahoma" pitchFamily="34" charset="0"/>
                <a:cs typeface="Kalinga" panose="020B0502040204020203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600" b="1">
                <a:solidFill>
                  <a:srgbClr val="002062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600" b="1">
                <a:solidFill>
                  <a:srgbClr val="002062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600" b="1">
                <a:solidFill>
                  <a:srgbClr val="002062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600" b="1">
                <a:solidFill>
                  <a:srgbClr val="002062"/>
                </a:solidFill>
                <a:latin typeface="+mn-lt"/>
              </a:defRPr>
            </a:lvl9pPr>
          </a:lstStyle>
          <a:p>
            <a:r>
              <a:rPr lang="en-US" kern="0" dirty="0"/>
              <a:t>More often, you see this ratio specified in dB; we call it </a:t>
            </a:r>
            <a:r>
              <a:rPr lang="en-US" b="1" i="1" kern="0" dirty="0"/>
              <a:t>noise figure</a:t>
            </a:r>
            <a:r>
              <a:rPr lang="en-US" b="1" kern="0" dirty="0"/>
              <a:t> (NF)</a:t>
            </a:r>
          </a:p>
          <a:p>
            <a:pPr lvl="1"/>
            <a:r>
              <a:rPr lang="en-US" kern="0" dirty="0"/>
              <a:t>NF is more commonly seen in datasheets</a:t>
            </a:r>
          </a:p>
          <a:p>
            <a:pPr lvl="1"/>
            <a:r>
              <a:rPr lang="en-US" kern="0" dirty="0"/>
              <a:t>NF is always greater than 0 dB  </a:t>
            </a:r>
          </a:p>
          <a:p>
            <a:endParaRPr lang="en-US" kern="0" dirty="0"/>
          </a:p>
        </p:txBody>
      </p:sp>
      <p:sp>
        <p:nvSpPr>
          <p:cNvPr id="11" name="TextBox 10"/>
          <p:cNvSpPr txBox="1"/>
          <p:nvPr/>
        </p:nvSpPr>
        <p:spPr>
          <a:xfrm>
            <a:off x="5346536" y="3768909"/>
            <a:ext cx="17908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292929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Noise Figure</a:t>
            </a:r>
            <a:endParaRPr lang="en-US" sz="2000" b="1" i="1" dirty="0">
              <a:solidFill>
                <a:srgbClr val="292929"/>
              </a:solidFill>
              <a:latin typeface="Kalinga" panose="020B0502040204020203" pitchFamily="34" charset="0"/>
              <a:cs typeface="Kalinga" panose="020B0502040204020203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8097" y="4398828"/>
            <a:ext cx="2738628" cy="36118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8201" y="2852227"/>
            <a:ext cx="2590038" cy="893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46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Noise Factor of an Amplifier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04800" y="2839533"/>
            <a:ext cx="8493125" cy="2084162"/>
          </a:xfrm>
        </p:spPr>
        <p:txBody>
          <a:bodyPr/>
          <a:lstStyle/>
          <a:p>
            <a:r>
              <a:rPr lang="en-US" dirty="0"/>
              <a:t>In fact, neither noise factor nor noise figure is a very elegant way to specifying the noise of an amplifier because they depend on the input noise level, i.e. they are not intrinsic properties of the amplifier</a:t>
            </a:r>
          </a:p>
          <a:p>
            <a:r>
              <a:rPr lang="en-US" dirty="0"/>
              <a:t>In addition, noise factor/figure can not describe one port devices</a:t>
            </a:r>
          </a:p>
          <a:p>
            <a:r>
              <a:rPr lang="en-US" dirty="0"/>
              <a:t>So in order to make sure we can fairly compare different components, noise factor or noise figure are specified under specific conditions: </a:t>
            </a:r>
          </a:p>
          <a:p>
            <a:pPr lvl="1"/>
            <a:r>
              <a:rPr lang="en-US" dirty="0"/>
              <a:t>input is matched to a 50 </a:t>
            </a:r>
            <a:r>
              <a:rPr lang="el-GR" dirty="0">
                <a:latin typeface="Calibri" panose="020F0502020204030204" pitchFamily="34" charset="0"/>
              </a:rPr>
              <a:t>Ω</a:t>
            </a:r>
            <a:r>
              <a:rPr lang="en-US" dirty="0"/>
              <a:t> source resistor</a:t>
            </a:r>
          </a:p>
          <a:p>
            <a:pPr lvl="1"/>
            <a:r>
              <a:rPr lang="en-US" dirty="0"/>
              <a:t>the resistor is held at a specific temperature; by IEEE standard, </a:t>
            </a:r>
            <a:r>
              <a:rPr lang="en-US" b="1" dirty="0"/>
              <a:t>290 K</a:t>
            </a:r>
            <a:r>
              <a:rPr lang="en-US" dirty="0"/>
              <a:t> </a:t>
            </a:r>
          </a:p>
          <a:p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" y="923331"/>
            <a:ext cx="3883967" cy="16333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10242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16545064"/>
              </p:ext>
            </p:extLst>
          </p:nvPr>
        </p:nvGraphicFramePr>
        <p:xfrm>
          <a:off x="4422039" y="1140777"/>
          <a:ext cx="4239640" cy="7327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58" name="Equation" r:id="rId4" imgW="2501640" imgH="431640" progId="Equation.3">
                  <p:embed/>
                </p:oleObj>
              </mc:Choice>
              <mc:Fallback>
                <p:oleObj name="Equation" r:id="rId4" imgW="2501640" imgH="431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22039" y="1140777"/>
                        <a:ext cx="4239640" cy="73273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43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3362504"/>
              </p:ext>
            </p:extLst>
          </p:nvPr>
        </p:nvGraphicFramePr>
        <p:xfrm>
          <a:off x="5841319" y="2205367"/>
          <a:ext cx="1615447" cy="4479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59" name="Equation" r:id="rId6" imgW="825480" imgH="228600" progId="Equation.3">
                  <p:embed/>
                </p:oleObj>
              </mc:Choice>
              <mc:Fallback>
                <p:oleObj name="Equation" r:id="rId6" imgW="82548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41319" y="2205367"/>
                        <a:ext cx="1615447" cy="447981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070037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Noise of a Cascade System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04799" y="933262"/>
            <a:ext cx="4119723" cy="4335463"/>
          </a:xfrm>
        </p:spPr>
        <p:txBody>
          <a:bodyPr/>
          <a:lstStyle/>
          <a:p>
            <a:r>
              <a:rPr lang="en-US" dirty="0"/>
              <a:t>The noise contributions from subsequent stages are suppressed by the preceding stages</a:t>
            </a:r>
          </a:p>
          <a:p>
            <a:r>
              <a:rPr lang="en-US" dirty="0"/>
              <a:t>It follows that the first stage in a cascade system needs to have </a:t>
            </a:r>
            <a:r>
              <a:rPr lang="en-US" b="1" dirty="0"/>
              <a:t>low noise </a:t>
            </a:r>
            <a:r>
              <a:rPr lang="en-US" dirty="0"/>
              <a:t>and </a:t>
            </a:r>
            <a:r>
              <a:rPr lang="en-US" b="1" dirty="0"/>
              <a:t>high gain</a:t>
            </a:r>
          </a:p>
          <a:p>
            <a:r>
              <a:rPr lang="en-US" dirty="0"/>
              <a:t>Amplifiers specifically designed to do this are called </a:t>
            </a:r>
            <a:r>
              <a:rPr lang="en-US" i="1" dirty="0"/>
              <a:t>low noise amplifiers</a:t>
            </a:r>
            <a:r>
              <a:rPr lang="en-US" dirty="0"/>
              <a:t> (</a:t>
            </a:r>
            <a:r>
              <a:rPr lang="en-US" b="1" dirty="0"/>
              <a:t>LNA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LNAs are often designed for the lowest noise, sacrificing efficiency, linearity, and even gain</a:t>
            </a:r>
          </a:p>
          <a:p>
            <a:pPr lvl="1"/>
            <a:r>
              <a:rPr lang="en-US" dirty="0"/>
              <a:t>To a large extent, LNAs determine the system </a:t>
            </a:r>
            <a:r>
              <a:rPr lang="en-US" i="1" dirty="0"/>
              <a:t>sensitivity</a:t>
            </a: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78586" y="865602"/>
            <a:ext cx="4447052" cy="27618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12291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31244921"/>
              </p:ext>
            </p:extLst>
          </p:nvPr>
        </p:nvGraphicFramePr>
        <p:xfrm>
          <a:off x="4645587" y="3627455"/>
          <a:ext cx="4024751" cy="9069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12" name="Equation" r:id="rId4" imgW="1663560" imgH="431640" progId="Equation.DSMT4">
                  <p:embed/>
                </p:oleObj>
              </mc:Choice>
              <mc:Fallback>
                <p:oleObj name="Equation" r:id="rId4" imgW="1663560" imgH="431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45587" y="3627455"/>
                        <a:ext cx="4024751" cy="906986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292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92049258"/>
              </p:ext>
            </p:extLst>
          </p:nvPr>
        </p:nvGraphicFramePr>
        <p:xfrm>
          <a:off x="4424524" y="4534441"/>
          <a:ext cx="4466879" cy="9094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13" name="Equation" r:id="rId6" imgW="1841400" imgH="431640" progId="Equation.DSMT4">
                  <p:embed/>
                </p:oleObj>
              </mc:Choice>
              <mc:Fallback>
                <p:oleObj name="Equation" r:id="rId6" imgW="1841400" imgH="431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24524" y="4534441"/>
                        <a:ext cx="4466879" cy="909482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5665610" y="5718048"/>
            <a:ext cx="240482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C00000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Important !!</a:t>
            </a:r>
          </a:p>
        </p:txBody>
      </p:sp>
    </p:spTree>
    <p:extLst>
      <p:ext uri="{BB962C8B-B14F-4D97-AF65-F5344CB8AC3E}">
        <p14:creationId xmlns:p14="http://schemas.microsoft.com/office/powerpoint/2010/main" val="1942266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86680" y="2217607"/>
            <a:ext cx="5429250" cy="3371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Derivation</a:t>
            </a:r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16460" y="1123248"/>
            <a:ext cx="2962275" cy="466725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39939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776084" y="1115985"/>
            <a:ext cx="3981450" cy="1247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940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781550" y="3771432"/>
            <a:ext cx="2914650" cy="485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941" name="Picture 5"/>
          <p:cNvPicPr>
            <a:picLocks noChangeAspect="1" noChangeArrowheads="1"/>
          </p:cNvPicPr>
          <p:nvPr/>
        </p:nvPicPr>
        <p:blipFill>
          <a:blip r:embed="rId7" cstate="print"/>
          <a:srcRect t="-13122"/>
          <a:stretch>
            <a:fillRect/>
          </a:stretch>
        </p:blipFill>
        <p:spPr bwMode="auto">
          <a:xfrm>
            <a:off x="5353987" y="5486400"/>
            <a:ext cx="2875607" cy="88846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pic>
      <p:cxnSp>
        <p:nvCxnSpPr>
          <p:cNvPr id="10" name="Straight Arrow Connector 9"/>
          <p:cNvCxnSpPr/>
          <p:nvPr/>
        </p:nvCxnSpPr>
        <p:spPr>
          <a:xfrm>
            <a:off x="2998033" y="1798820"/>
            <a:ext cx="299803" cy="564940"/>
          </a:xfrm>
          <a:prstGeom prst="straightConnector1">
            <a:avLst/>
          </a:prstGeom>
          <a:ln w="38100">
            <a:solidFill>
              <a:schemeClr val="bg2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5901681" y="2217607"/>
            <a:ext cx="314249" cy="428623"/>
          </a:xfrm>
          <a:prstGeom prst="straightConnector1">
            <a:avLst/>
          </a:prstGeom>
          <a:ln w="38100">
            <a:solidFill>
              <a:schemeClr val="bg2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5039739" y="4257207"/>
            <a:ext cx="314248" cy="214311"/>
          </a:xfrm>
          <a:prstGeom prst="straightConnector1">
            <a:avLst/>
          </a:prstGeom>
          <a:ln w="38100">
            <a:solidFill>
              <a:schemeClr val="bg2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6066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Noise Figure of a Passive,  </a:t>
            </a:r>
            <a:r>
              <a:rPr lang="en-US" dirty="0" err="1"/>
              <a:t>Lossy</a:t>
            </a:r>
            <a:r>
              <a:rPr lang="en-US" dirty="0"/>
              <a:t> Element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304800" y="2786447"/>
            <a:ext cx="8493125" cy="2004016"/>
          </a:xfrm>
        </p:spPr>
        <p:txBody>
          <a:bodyPr/>
          <a:lstStyle/>
          <a:p>
            <a:r>
              <a:rPr lang="en-US" dirty="0"/>
              <a:t>Let’s assume that a resistor at the same physical temperature is connected to the input of the network. Since they are in thermal equilibrium, the </a:t>
            </a:r>
            <a:r>
              <a:rPr lang="en-US" dirty="0" err="1"/>
              <a:t>resistor+network</a:t>
            </a:r>
            <a:r>
              <a:rPr lang="en-US" dirty="0"/>
              <a:t> can be treated as one noise source at T, the output noise power should be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We can also treat the input resistor as the signal source, then the output noise power should be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t="3833" r="2720" b="6068"/>
          <a:stretch/>
        </p:blipFill>
        <p:spPr>
          <a:xfrm>
            <a:off x="407000" y="873821"/>
            <a:ext cx="4652680" cy="18288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5193793" y="1110476"/>
            <a:ext cx="360413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solidFill>
                  <a:schemeClr val="bg2">
                    <a:lumMod val="75000"/>
                    <a:lumOff val="25000"/>
                  </a:schemeClr>
                </a:solidFill>
                <a:latin typeface="Times" panose="02020603050405020304" pitchFamily="18" charset="0"/>
                <a:cs typeface="Times" panose="02020603050405020304" pitchFamily="18" charset="0"/>
              </a:rPr>
              <a:t>A</a:t>
            </a:r>
            <a:r>
              <a:rPr lang="en-US" sz="1600" i="1" dirty="0">
                <a:solidFill>
                  <a:schemeClr val="bg2">
                    <a:lumMod val="75000"/>
                    <a:lumOff val="25000"/>
                  </a:schemeClr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 </a:t>
            </a:r>
            <a:r>
              <a:rPr lang="en-US" sz="1600" dirty="0">
                <a:solidFill>
                  <a:schemeClr val="bg2">
                    <a:lumMod val="75000"/>
                    <a:lumOff val="25000"/>
                  </a:schemeClr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= attenuation, defined as </a:t>
            </a:r>
            <a:r>
              <a:rPr lang="en-US" sz="1600" i="1" dirty="0">
                <a:solidFill>
                  <a:schemeClr val="bg2">
                    <a:lumMod val="75000"/>
                    <a:lumOff val="25000"/>
                  </a:schemeClr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P</a:t>
            </a:r>
            <a:r>
              <a:rPr lang="en-US" sz="1600" i="1" baseline="-25000" dirty="0">
                <a:solidFill>
                  <a:schemeClr val="bg2">
                    <a:lumMod val="75000"/>
                    <a:lumOff val="25000"/>
                  </a:schemeClr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in</a:t>
            </a:r>
            <a:r>
              <a:rPr lang="en-US" sz="1600" dirty="0">
                <a:solidFill>
                  <a:schemeClr val="bg2">
                    <a:lumMod val="75000"/>
                    <a:lumOff val="25000"/>
                  </a:schemeClr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/</a:t>
            </a:r>
            <a:r>
              <a:rPr lang="en-US" sz="1600" i="1" dirty="0">
                <a:solidFill>
                  <a:schemeClr val="bg2">
                    <a:lumMod val="75000"/>
                    <a:lumOff val="25000"/>
                  </a:schemeClr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P</a:t>
            </a:r>
            <a:r>
              <a:rPr lang="en-US" sz="1600" i="1" baseline="-25000" dirty="0">
                <a:solidFill>
                  <a:schemeClr val="bg2">
                    <a:lumMod val="75000"/>
                    <a:lumOff val="25000"/>
                  </a:schemeClr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out</a:t>
            </a:r>
          </a:p>
          <a:p>
            <a:r>
              <a:rPr lang="en-US" sz="1600" i="1" dirty="0">
                <a:solidFill>
                  <a:schemeClr val="bg2">
                    <a:lumMod val="75000"/>
                    <a:lumOff val="25000"/>
                  </a:schemeClr>
                </a:solidFill>
                <a:latin typeface="Times" panose="02020603050405020304" pitchFamily="18" charset="0"/>
                <a:cs typeface="Times" panose="02020603050405020304" pitchFamily="18" charset="0"/>
              </a:rPr>
              <a:t>B</a:t>
            </a:r>
            <a:r>
              <a:rPr lang="en-US" sz="1600" dirty="0">
                <a:solidFill>
                  <a:schemeClr val="bg2">
                    <a:lumMod val="75000"/>
                    <a:lumOff val="25000"/>
                  </a:schemeClr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,  bandwidth in Hz</a:t>
            </a:r>
          </a:p>
          <a:p>
            <a:r>
              <a:rPr lang="en-US" sz="1600" i="1" dirty="0">
                <a:solidFill>
                  <a:schemeClr val="bg2">
                    <a:lumMod val="75000"/>
                    <a:lumOff val="25000"/>
                  </a:schemeClr>
                </a:solidFill>
                <a:latin typeface="Times" panose="02020603050405020304" pitchFamily="18" charset="0"/>
                <a:cs typeface="Times" panose="02020603050405020304" pitchFamily="18" charset="0"/>
              </a:rPr>
              <a:t>T</a:t>
            </a:r>
            <a:r>
              <a:rPr lang="en-US" sz="1600" dirty="0">
                <a:solidFill>
                  <a:schemeClr val="bg2">
                    <a:lumMod val="75000"/>
                    <a:lumOff val="25000"/>
                  </a:schemeClr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,  physical temperature (in Kelvin) of the network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3536884" y="4067364"/>
                <a:ext cx="202895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32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m:rPr>
                          <m:aln/>
                        </m:rPr>
                        <a:rPr lang="en-US" sz="3200" i="1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i="1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𝑘𝑇𝐵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6884" y="4067364"/>
                <a:ext cx="2028953" cy="58477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2265360" y="5640636"/>
                <a:ext cx="4572000" cy="1014380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32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m:rPr>
                          <m:aln/>
                        </m:rPr>
                        <a:rPr lang="en-US" sz="3200" i="1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32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den>
                      </m:f>
                      <m:r>
                        <a:rPr lang="en-US" sz="3200" i="1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𝑘𝑇𝐵</m:t>
                      </m:r>
                      <m:r>
                        <a:rPr lang="en-US" sz="3200" i="1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32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32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den>
                      </m:f>
                      <m:r>
                        <a:rPr lang="en-US" sz="3200" i="1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sSub>
                        <m:sSubPr>
                          <m:ctrlPr>
                            <a:rPr lang="en-US" sz="32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32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n-US" sz="3200" i="1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br>
                  <a:rPr lang="en-US" sz="3200" i="1" dirty="0">
                    <a:solidFill>
                      <a:srgbClr val="4D4D4D"/>
                    </a:solidFill>
                    <a:latin typeface="Cambria Math" panose="02040503050406030204" pitchFamily="18" charset="0"/>
                  </a:rPr>
                </a:br>
                <a:endParaRPr lang="en-US" sz="3200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5360" y="5640636"/>
                <a:ext cx="4572000" cy="101438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317575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Amplifiers in RF/Microwave Systems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04800" y="933262"/>
            <a:ext cx="8517653" cy="4335463"/>
          </a:xfrm>
        </p:spPr>
        <p:txBody>
          <a:bodyPr/>
          <a:lstStyle/>
          <a:p>
            <a:r>
              <a:rPr lang="en-US" sz="1800" dirty="0"/>
              <a:t>The function of an amplifier is simple: to amplify signals</a:t>
            </a:r>
          </a:p>
          <a:p>
            <a:pPr lvl="1"/>
            <a:r>
              <a:rPr lang="en-US" sz="1600" dirty="0"/>
              <a:t>Recall from last lecture the typical strength of a GPS signal: -125 </a:t>
            </a:r>
            <a:r>
              <a:rPr lang="en-US" sz="1600" dirty="0" err="1"/>
              <a:t>dBm</a:t>
            </a:r>
            <a:r>
              <a:rPr lang="en-US" sz="1600" dirty="0"/>
              <a:t>; that is a ridiculously small power: -125 </a:t>
            </a:r>
            <a:r>
              <a:rPr lang="en-US" sz="1600" dirty="0" err="1"/>
              <a:t>dBm</a:t>
            </a:r>
            <a:r>
              <a:rPr lang="en-US" sz="1600" dirty="0"/>
              <a:t> </a:t>
            </a:r>
            <a:r>
              <a:rPr lang="en-US" sz="1600" dirty="0">
                <a:latin typeface="Times" panose="02020603050405020304" pitchFamily="18" charset="0"/>
                <a:cs typeface="Times" panose="02020603050405020304" pitchFamily="18" charset="0"/>
              </a:rPr>
              <a:t>≈ </a:t>
            </a:r>
            <a:r>
              <a:rPr lang="en-US" sz="1600" dirty="0"/>
              <a:t>10</a:t>
            </a:r>
            <a:r>
              <a:rPr lang="en-US" sz="1600" baseline="30000" dirty="0"/>
              <a:t>-15</a:t>
            </a:r>
            <a:r>
              <a:rPr lang="en-US" sz="1600" dirty="0"/>
              <a:t> W!</a:t>
            </a:r>
          </a:p>
          <a:p>
            <a:pPr lvl="1"/>
            <a:r>
              <a:rPr lang="en-US" sz="1600" dirty="0"/>
              <a:t>We want to make this signal stronger, actually a lot stronger, in order to be able to process it; all without distorting it in any way</a:t>
            </a:r>
          </a:p>
          <a:p>
            <a:pPr lvl="1"/>
            <a:r>
              <a:rPr lang="en-US" sz="1600" dirty="0"/>
              <a:t>Similar need is in the transmitter: signal generated by the oscillator is often quite weak; needs a lot of amplification before transmitting it in order to reach longer distances</a:t>
            </a:r>
          </a:p>
          <a:p>
            <a:r>
              <a:rPr lang="en-US" sz="1800" dirty="0"/>
              <a:t>Different kinds of amplifiers are tailored to specific system functions</a:t>
            </a:r>
          </a:p>
        </p:txBody>
      </p:sp>
      <p:pic>
        <p:nvPicPr>
          <p:cNvPr id="10" name="Picture 9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46572" y="3916322"/>
            <a:ext cx="7233302" cy="28683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Rounded Rectangle 10"/>
          <p:cNvSpPr/>
          <p:nvPr/>
        </p:nvSpPr>
        <p:spPr bwMode="auto">
          <a:xfrm>
            <a:off x="2330756" y="5391656"/>
            <a:ext cx="681977" cy="697638"/>
          </a:xfrm>
          <a:prstGeom prst="roundRect">
            <a:avLst/>
          </a:prstGeom>
          <a:noFill/>
          <a:ln w="28575" cap="flat" cmpd="sng" algn="ctr">
            <a:solidFill>
              <a:srgbClr val="C0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C00000"/>
              </a:solidFill>
              <a:effectLst/>
              <a:latin typeface="Times" pitchFamily="1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56514" y="6126393"/>
            <a:ext cx="1903085" cy="369332"/>
          </a:xfrm>
          <a:prstGeom prst="rect">
            <a:avLst/>
          </a:prstGeom>
          <a:solidFill>
            <a:srgbClr val="FFFFCC">
              <a:alpha val="50000"/>
            </a:srgbClr>
          </a:solidFill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C00000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Power Amplifier</a:t>
            </a:r>
          </a:p>
        </p:txBody>
      </p:sp>
      <p:sp>
        <p:nvSpPr>
          <p:cNvPr id="13" name="Rounded Rectangle 12"/>
          <p:cNvSpPr/>
          <p:nvPr/>
        </p:nvSpPr>
        <p:spPr bwMode="auto">
          <a:xfrm>
            <a:off x="2174607" y="3916322"/>
            <a:ext cx="681977" cy="697638"/>
          </a:xfrm>
          <a:prstGeom prst="roundRect">
            <a:avLst/>
          </a:prstGeom>
          <a:noFill/>
          <a:ln w="28575" cap="flat" cmpd="sng" algn="ctr">
            <a:solidFill>
              <a:srgbClr val="C0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C00000"/>
              </a:solidFill>
              <a:effectLst/>
              <a:latin typeface="Times" pitchFamily="1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98055" y="3616786"/>
            <a:ext cx="2361544" cy="369332"/>
          </a:xfrm>
          <a:prstGeom prst="rect">
            <a:avLst/>
          </a:prstGeom>
          <a:solidFill>
            <a:srgbClr val="FFFFCC">
              <a:alpha val="50000"/>
            </a:srgbClr>
          </a:solidFill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C00000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Low Noise Amplifier</a:t>
            </a:r>
          </a:p>
        </p:txBody>
      </p:sp>
      <p:sp>
        <p:nvSpPr>
          <p:cNvPr id="15" name="Rounded Rectangle 14"/>
          <p:cNvSpPr/>
          <p:nvPr/>
        </p:nvSpPr>
        <p:spPr bwMode="auto">
          <a:xfrm>
            <a:off x="4197976" y="3963690"/>
            <a:ext cx="681977" cy="697638"/>
          </a:xfrm>
          <a:prstGeom prst="roundRect">
            <a:avLst/>
          </a:prstGeom>
          <a:noFill/>
          <a:ln w="28575" cap="flat" cmpd="sng" algn="ctr">
            <a:solidFill>
              <a:srgbClr val="C0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C00000"/>
              </a:solidFill>
              <a:effectLst/>
              <a:latin typeface="Times" pitchFamily="1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186601" y="3616786"/>
            <a:ext cx="2659702" cy="369332"/>
          </a:xfrm>
          <a:prstGeom prst="rect">
            <a:avLst/>
          </a:prstGeom>
          <a:solidFill>
            <a:srgbClr val="FFFFCC">
              <a:alpha val="50000"/>
            </a:srgbClr>
          </a:solidFill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C00000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Variable Gain Amplifier</a:t>
            </a:r>
          </a:p>
        </p:txBody>
      </p:sp>
      <p:sp>
        <p:nvSpPr>
          <p:cNvPr id="17" name="Rounded Rectangle 16"/>
          <p:cNvSpPr/>
          <p:nvPr/>
        </p:nvSpPr>
        <p:spPr bwMode="auto">
          <a:xfrm>
            <a:off x="3602092" y="5391656"/>
            <a:ext cx="572510" cy="697638"/>
          </a:xfrm>
          <a:prstGeom prst="roundRect">
            <a:avLst/>
          </a:prstGeom>
          <a:noFill/>
          <a:ln w="28575" cap="flat" cmpd="sng" algn="ctr">
            <a:solidFill>
              <a:srgbClr val="C0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C00000"/>
              </a:solidFill>
              <a:effectLst/>
              <a:latin typeface="Times" pitchFamily="1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671744" y="4985248"/>
            <a:ext cx="2273379" cy="369332"/>
          </a:xfrm>
          <a:prstGeom prst="rect">
            <a:avLst/>
          </a:prstGeom>
          <a:solidFill>
            <a:srgbClr val="FFFFCC">
              <a:alpha val="50000"/>
            </a:srgbClr>
          </a:solidFill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C00000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Generic Gain Block</a:t>
            </a:r>
          </a:p>
        </p:txBody>
      </p:sp>
      <p:sp>
        <p:nvSpPr>
          <p:cNvPr id="19" name="Rounded Rectangle 18"/>
          <p:cNvSpPr/>
          <p:nvPr/>
        </p:nvSpPr>
        <p:spPr bwMode="auto">
          <a:xfrm>
            <a:off x="4240407" y="5406738"/>
            <a:ext cx="594452" cy="697638"/>
          </a:xfrm>
          <a:prstGeom prst="roundRect">
            <a:avLst/>
          </a:prstGeom>
          <a:noFill/>
          <a:ln w="28575" cap="flat" cmpd="sng" algn="ctr">
            <a:solidFill>
              <a:srgbClr val="C0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C00000"/>
              </a:solidFill>
              <a:effectLst/>
              <a:latin typeface="Times" pitchFamily="1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982095" y="6169044"/>
            <a:ext cx="2659702" cy="369332"/>
          </a:xfrm>
          <a:prstGeom prst="rect">
            <a:avLst/>
          </a:prstGeom>
          <a:solidFill>
            <a:srgbClr val="FFFFCC">
              <a:alpha val="50000"/>
            </a:srgbClr>
          </a:solidFill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C00000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Variable Gain Amplifier</a:t>
            </a:r>
          </a:p>
        </p:txBody>
      </p:sp>
    </p:spTree>
    <p:extLst>
      <p:ext uri="{BB962C8B-B14F-4D97-AF65-F5344CB8AC3E}">
        <p14:creationId xmlns:p14="http://schemas.microsoft.com/office/powerpoint/2010/main" val="672103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Noise Figure of a Passive,  </a:t>
            </a:r>
            <a:r>
              <a:rPr lang="en-US" dirty="0" err="1"/>
              <a:t>Lossy</a:t>
            </a:r>
            <a:r>
              <a:rPr lang="en-US" dirty="0"/>
              <a:t> Element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304800" y="2786447"/>
            <a:ext cx="8493125" cy="2004016"/>
          </a:xfrm>
        </p:spPr>
        <p:txBody>
          <a:bodyPr/>
          <a:lstStyle/>
          <a:p>
            <a:r>
              <a:rPr lang="en-US" dirty="0"/>
              <a:t>Equating the two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33750" y="5055880"/>
            <a:ext cx="2247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4D4D4D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Compare with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3237764" y="4187952"/>
                <a:ext cx="2627194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32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32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sz="3200" b="0" i="1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3200" dirty="0">
                  <a:solidFill>
                    <a:srgbClr val="4D4D4D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7764" y="4187952"/>
                <a:ext cx="2627194" cy="49244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3252676" y="4961335"/>
                <a:ext cx="2766655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32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  <m:r>
                            <a:rPr lang="en-US" sz="32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sSub>
                        <m:sSubPr>
                          <m:ctrlPr>
                            <a:rPr lang="en-US" sz="32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3200" dirty="0">
                  <a:solidFill>
                    <a:srgbClr val="4D4D4D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2676" y="4961335"/>
                <a:ext cx="2766655" cy="492443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/>
          <a:srcRect t="3833" r="2720" b="6068"/>
          <a:stretch/>
        </p:blipFill>
        <p:spPr>
          <a:xfrm>
            <a:off x="407000" y="873821"/>
            <a:ext cx="4652680" cy="18288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5193793" y="1110476"/>
            <a:ext cx="360413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solidFill>
                  <a:schemeClr val="bg2">
                    <a:lumMod val="75000"/>
                    <a:lumOff val="25000"/>
                  </a:schemeClr>
                </a:solidFill>
                <a:latin typeface="Times" panose="02020603050405020304" pitchFamily="18" charset="0"/>
                <a:cs typeface="Times" panose="02020603050405020304" pitchFamily="18" charset="0"/>
              </a:rPr>
              <a:t>A</a:t>
            </a:r>
            <a:r>
              <a:rPr lang="en-US" sz="1600" i="1" dirty="0">
                <a:solidFill>
                  <a:schemeClr val="bg2">
                    <a:lumMod val="75000"/>
                    <a:lumOff val="25000"/>
                  </a:schemeClr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 </a:t>
            </a:r>
            <a:r>
              <a:rPr lang="en-US" sz="1600" dirty="0">
                <a:solidFill>
                  <a:schemeClr val="bg2">
                    <a:lumMod val="75000"/>
                    <a:lumOff val="25000"/>
                  </a:schemeClr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= attenuation, defined as </a:t>
            </a:r>
            <a:r>
              <a:rPr lang="en-US" sz="1600" i="1" dirty="0">
                <a:solidFill>
                  <a:schemeClr val="bg2">
                    <a:lumMod val="75000"/>
                    <a:lumOff val="25000"/>
                  </a:schemeClr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P</a:t>
            </a:r>
            <a:r>
              <a:rPr lang="en-US" sz="1600" i="1" baseline="-25000" dirty="0">
                <a:solidFill>
                  <a:schemeClr val="bg2">
                    <a:lumMod val="75000"/>
                    <a:lumOff val="25000"/>
                  </a:schemeClr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in</a:t>
            </a:r>
            <a:r>
              <a:rPr lang="en-US" sz="1600" dirty="0">
                <a:solidFill>
                  <a:schemeClr val="bg2">
                    <a:lumMod val="75000"/>
                    <a:lumOff val="25000"/>
                  </a:schemeClr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/</a:t>
            </a:r>
            <a:r>
              <a:rPr lang="en-US" sz="1600" i="1" dirty="0">
                <a:solidFill>
                  <a:schemeClr val="bg2">
                    <a:lumMod val="75000"/>
                    <a:lumOff val="25000"/>
                  </a:schemeClr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P</a:t>
            </a:r>
            <a:r>
              <a:rPr lang="en-US" sz="1600" i="1" baseline="-25000" dirty="0">
                <a:solidFill>
                  <a:schemeClr val="bg2">
                    <a:lumMod val="75000"/>
                    <a:lumOff val="25000"/>
                  </a:schemeClr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out</a:t>
            </a:r>
          </a:p>
          <a:p>
            <a:r>
              <a:rPr lang="en-US" sz="1600" i="1" dirty="0">
                <a:solidFill>
                  <a:schemeClr val="bg2">
                    <a:lumMod val="75000"/>
                    <a:lumOff val="25000"/>
                  </a:schemeClr>
                </a:solidFill>
                <a:latin typeface="Times" panose="02020603050405020304" pitchFamily="18" charset="0"/>
                <a:cs typeface="Times" panose="02020603050405020304" pitchFamily="18" charset="0"/>
              </a:rPr>
              <a:t>B</a:t>
            </a:r>
            <a:r>
              <a:rPr lang="en-US" sz="1600" dirty="0">
                <a:solidFill>
                  <a:schemeClr val="bg2">
                    <a:lumMod val="75000"/>
                    <a:lumOff val="25000"/>
                  </a:schemeClr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,  bandwidth in Hz</a:t>
            </a:r>
          </a:p>
          <a:p>
            <a:r>
              <a:rPr lang="en-US" sz="1600" i="1" dirty="0">
                <a:solidFill>
                  <a:schemeClr val="bg2">
                    <a:lumMod val="75000"/>
                    <a:lumOff val="25000"/>
                  </a:schemeClr>
                </a:solidFill>
                <a:latin typeface="Times" panose="02020603050405020304" pitchFamily="18" charset="0"/>
                <a:cs typeface="Times" panose="02020603050405020304" pitchFamily="18" charset="0"/>
              </a:rPr>
              <a:t>T</a:t>
            </a:r>
            <a:r>
              <a:rPr lang="en-US" sz="1600" dirty="0">
                <a:solidFill>
                  <a:schemeClr val="bg2">
                    <a:lumMod val="75000"/>
                    <a:lumOff val="25000"/>
                  </a:schemeClr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,  physical temperature (in Kelvin) of the network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2265361" y="3017865"/>
                <a:ext cx="4572000" cy="1014317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𝑘𝑇𝐵</m:t>
                      </m:r>
                      <m:r>
                        <m:rPr>
                          <m:aln/>
                        </m:rPr>
                        <a:rPr lang="en-US" sz="3200" i="1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32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den>
                      </m:f>
                      <m:r>
                        <a:rPr lang="en-US" sz="3200" i="1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𝑘𝑇𝐵</m:t>
                      </m:r>
                      <m:r>
                        <a:rPr lang="en-US" sz="3200" i="1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32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32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den>
                      </m:f>
                      <m:r>
                        <a:rPr lang="en-US" sz="3200" i="1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sSub>
                        <m:sSubPr>
                          <m:ctrlPr>
                            <a:rPr lang="en-US" sz="32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32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n-US" sz="3200" i="1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5361" y="3017865"/>
                <a:ext cx="4572000" cy="1014317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3427724" y="5782962"/>
                <a:ext cx="1208279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3200" b="0" i="1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0" i="1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3200" dirty="0">
                  <a:solidFill>
                    <a:srgbClr val="4D4D4D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7724" y="5782962"/>
                <a:ext cx="1208279" cy="492443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/>
          <p:cNvSpPr txBox="1"/>
          <p:nvPr/>
        </p:nvSpPr>
        <p:spPr>
          <a:xfrm>
            <a:off x="5193793" y="5782962"/>
            <a:ext cx="240482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C00000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Important !!</a:t>
            </a:r>
          </a:p>
        </p:txBody>
      </p:sp>
    </p:spTree>
    <p:extLst>
      <p:ext uri="{BB962C8B-B14F-4D97-AF65-F5344CB8AC3E}">
        <p14:creationId xmlns:p14="http://schemas.microsoft.com/office/powerpoint/2010/main" val="7591580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Measurement of Noise Temperature, Figure, Factor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 Y-factor method</a:t>
            </a:r>
          </a:p>
          <a:p>
            <a:pPr lvl="1"/>
            <a:r>
              <a:rPr lang="en-US" dirty="0"/>
              <a:t>The idea is simple: measure the noise from two </a:t>
            </a:r>
            <a:r>
              <a:rPr lang="en-US" b="1" dirty="0"/>
              <a:t>known</a:t>
            </a:r>
            <a:r>
              <a:rPr lang="en-US" dirty="0"/>
              <a:t> noise sources and compare the noise power difference at the output</a:t>
            </a:r>
          </a:p>
        </p:txBody>
      </p:sp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16493" y="1967665"/>
            <a:ext cx="5045267" cy="17948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8197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19016661"/>
              </p:ext>
            </p:extLst>
          </p:nvPr>
        </p:nvGraphicFramePr>
        <p:xfrm>
          <a:off x="991522" y="4147957"/>
          <a:ext cx="2727038" cy="4864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86" name="Equation" r:id="rId4" imgW="1282680" imgH="228600" progId="Equation.3">
                  <p:embed/>
                </p:oleObj>
              </mc:Choice>
              <mc:Fallback>
                <p:oleObj name="Equation" r:id="rId4" imgW="128268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1522" y="4147957"/>
                        <a:ext cx="2727038" cy="486445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98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71899523"/>
              </p:ext>
            </p:extLst>
          </p:nvPr>
        </p:nvGraphicFramePr>
        <p:xfrm>
          <a:off x="991522" y="4641085"/>
          <a:ext cx="2806883" cy="4864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87" name="Equation" r:id="rId6" imgW="1320480" imgH="228600" progId="Equation.3">
                  <p:embed/>
                </p:oleObj>
              </mc:Choice>
              <mc:Fallback>
                <p:oleObj name="Equation" r:id="rId6" imgW="132048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1522" y="4641085"/>
                        <a:ext cx="2806883" cy="486445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99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04694514"/>
              </p:ext>
            </p:extLst>
          </p:nvPr>
        </p:nvGraphicFramePr>
        <p:xfrm>
          <a:off x="5240737" y="4040677"/>
          <a:ext cx="2930525" cy="1187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88" name="Equation" r:id="rId8" imgW="1066680" imgH="431640" progId="Equation.3">
                  <p:embed/>
                </p:oleObj>
              </mc:Choice>
              <mc:Fallback>
                <p:oleObj name="Equation" r:id="rId8" imgW="1066680" imgH="431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40737" y="4040677"/>
                        <a:ext cx="2930525" cy="1187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200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82775608"/>
              </p:ext>
            </p:extLst>
          </p:nvPr>
        </p:nvGraphicFramePr>
        <p:xfrm>
          <a:off x="3289586" y="5379330"/>
          <a:ext cx="2232025" cy="1082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89" name="Equation" r:id="rId10" imgW="812520" imgH="393480" progId="Equation.3">
                  <p:embed/>
                </p:oleObj>
              </mc:Choice>
              <mc:Fallback>
                <p:oleObj name="Equation" r:id="rId10" imgW="81252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89586" y="5379330"/>
                        <a:ext cx="2232025" cy="10826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ight Arrow 3"/>
          <p:cNvSpPr/>
          <p:nvPr/>
        </p:nvSpPr>
        <p:spPr bwMode="auto">
          <a:xfrm>
            <a:off x="4146191" y="4385453"/>
            <a:ext cx="746760" cy="411480"/>
          </a:xfrm>
          <a:prstGeom prst="rightArrow">
            <a:avLst>
              <a:gd name="adj1" fmla="val 35185"/>
              <a:gd name="adj2" fmla="val 50000"/>
            </a:avLst>
          </a:prstGeom>
          <a:solidFill>
            <a:srgbClr val="B2B2B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1" charset="0"/>
            </a:endParaRPr>
          </a:p>
        </p:txBody>
      </p:sp>
      <p:sp>
        <p:nvSpPr>
          <p:cNvPr id="10" name="Right Arrow 9"/>
          <p:cNvSpPr/>
          <p:nvPr/>
        </p:nvSpPr>
        <p:spPr bwMode="auto">
          <a:xfrm>
            <a:off x="2104031" y="5714927"/>
            <a:ext cx="746760" cy="411480"/>
          </a:xfrm>
          <a:prstGeom prst="rightArrow">
            <a:avLst>
              <a:gd name="adj1" fmla="val 35185"/>
              <a:gd name="adj2" fmla="val 50000"/>
            </a:avLst>
          </a:prstGeom>
          <a:solidFill>
            <a:srgbClr val="B2B2B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158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4799" y="466431"/>
            <a:ext cx="8493125" cy="1293971"/>
          </a:xfrm>
        </p:spPr>
        <p:txBody>
          <a:bodyPr/>
          <a:lstStyle/>
          <a:p>
            <a:r>
              <a:rPr lang="en-US" u="sng" dirty="0"/>
              <a:t>Question</a:t>
            </a:r>
            <a:r>
              <a:rPr lang="en-US" dirty="0"/>
              <a:t>: It seems that taking one measurement is enough to calculate </a:t>
            </a:r>
            <a:r>
              <a:rPr lang="en-US" i="1" dirty="0" err="1"/>
              <a:t>T</a:t>
            </a:r>
            <a:r>
              <a:rPr lang="en-US" i="1" baseline="-25000" dirty="0" err="1"/>
              <a:t>e</a:t>
            </a:r>
            <a:r>
              <a:rPr lang="en-US" i="1" baseline="-25000" dirty="0"/>
              <a:t> </a:t>
            </a:r>
            <a:r>
              <a:rPr lang="en-US" dirty="0"/>
              <a:t>…</a:t>
            </a:r>
            <a:endParaRPr lang="en-US" i="1" baseline="-250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04801" y="2522815"/>
            <a:ext cx="4798418" cy="3587366"/>
          </a:xfrm>
        </p:spPr>
        <p:txBody>
          <a:bodyPr/>
          <a:lstStyle/>
          <a:p>
            <a:r>
              <a:rPr lang="en-US" dirty="0"/>
              <a:t>True, but that would be less accurate; you would have to know </a:t>
            </a:r>
            <a:r>
              <a:rPr lang="en-US" i="1" dirty="0"/>
              <a:t>GB</a:t>
            </a:r>
            <a:r>
              <a:rPr lang="en-US" dirty="0"/>
              <a:t> precisely</a:t>
            </a:r>
          </a:p>
          <a:p>
            <a:r>
              <a:rPr lang="en-US" dirty="0"/>
              <a:t>Taking two measurements allows you to get rid of measurement errors that are common to both measurements</a:t>
            </a:r>
          </a:p>
          <a:p>
            <a:r>
              <a:rPr lang="en-US" dirty="0"/>
              <a:t>You need two or more measurement points to accurately extrapolate the zero crossing value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5398269" y="5284054"/>
            <a:ext cx="3230880" cy="0"/>
          </a:xfrm>
          <a:prstGeom prst="straightConnector1">
            <a:avLst/>
          </a:prstGeom>
          <a:ln w="12700">
            <a:solidFill>
              <a:schemeClr val="bg2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5398269" y="2533829"/>
            <a:ext cx="0" cy="2750225"/>
          </a:xfrm>
          <a:prstGeom prst="straightConnector1">
            <a:avLst/>
          </a:prstGeom>
          <a:ln w="12700">
            <a:solidFill>
              <a:schemeClr val="bg2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5398269" y="2921854"/>
            <a:ext cx="2865120" cy="1965961"/>
          </a:xfrm>
          <a:prstGeom prst="line">
            <a:avLst/>
          </a:prstGeom>
          <a:ln w="28575">
            <a:solidFill>
              <a:srgbClr val="777777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431056" y="2467809"/>
            <a:ext cx="1564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292929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Noise power</a:t>
            </a:r>
            <a:endParaRPr lang="en-US" sz="1800" i="1" dirty="0">
              <a:solidFill>
                <a:srgbClr val="292929"/>
              </a:solidFill>
              <a:latin typeface="Kalinga" panose="020B0502040204020203" pitchFamily="34" charset="0"/>
              <a:cs typeface="Kalinga" panose="020B0502040204020203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234690" y="5715087"/>
            <a:ext cx="1523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292929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Input noise temperature</a:t>
            </a:r>
            <a:endParaRPr lang="en-US" sz="1800" i="1" dirty="0">
              <a:solidFill>
                <a:srgbClr val="292929"/>
              </a:solidFill>
              <a:latin typeface="Kalinga" panose="020B0502040204020203" pitchFamily="34" charset="0"/>
              <a:cs typeface="Kalinga" panose="020B0502040204020203" pitchFamily="34" charset="0"/>
            </a:endParaRPr>
          </a:p>
        </p:txBody>
      </p:sp>
      <p:sp>
        <p:nvSpPr>
          <p:cNvPr id="18" name="Oval 17"/>
          <p:cNvSpPr/>
          <p:nvPr/>
        </p:nvSpPr>
        <p:spPr bwMode="auto">
          <a:xfrm>
            <a:off x="7000955" y="3739959"/>
            <a:ext cx="121920" cy="121920"/>
          </a:xfrm>
          <a:prstGeom prst="ellipse">
            <a:avLst/>
          </a:prstGeom>
          <a:solidFill>
            <a:srgbClr val="0070C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70C0"/>
              </a:solidFill>
              <a:effectLst/>
              <a:latin typeface="Times" pitchFamily="1" charset="0"/>
            </a:endParaRPr>
          </a:p>
        </p:txBody>
      </p:sp>
      <p:cxnSp>
        <p:nvCxnSpPr>
          <p:cNvPr id="21" name="Straight Connector 20"/>
          <p:cNvCxnSpPr>
            <a:stCxn id="18" idx="4"/>
          </p:cNvCxnSpPr>
          <p:nvPr/>
        </p:nvCxnSpPr>
        <p:spPr>
          <a:xfrm>
            <a:off x="7061915" y="3861879"/>
            <a:ext cx="0" cy="1422175"/>
          </a:xfrm>
          <a:prstGeom prst="line">
            <a:avLst/>
          </a:prstGeom>
          <a:ln w="12700">
            <a:solidFill>
              <a:schemeClr val="bg2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6373408" y="5275840"/>
            <a:ext cx="477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i="1" dirty="0">
                <a:solidFill>
                  <a:srgbClr val="0070C0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T</a:t>
            </a:r>
            <a:r>
              <a:rPr lang="en-US" sz="1800" i="1" baseline="-25000" dirty="0">
                <a:solidFill>
                  <a:srgbClr val="0070C0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1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654669" y="4929962"/>
            <a:ext cx="955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i="1" dirty="0" err="1">
                <a:solidFill>
                  <a:srgbClr val="0070C0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GkT</a:t>
            </a:r>
            <a:r>
              <a:rPr lang="en-US" sz="1800" i="1" baseline="-25000" dirty="0" err="1">
                <a:solidFill>
                  <a:srgbClr val="0070C0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e</a:t>
            </a:r>
            <a:r>
              <a:rPr lang="en-US" sz="1800" i="1" dirty="0" err="1">
                <a:solidFill>
                  <a:srgbClr val="0070C0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B</a:t>
            </a:r>
            <a:endParaRPr lang="en-US" sz="1800" i="1" baseline="-25000" dirty="0">
              <a:solidFill>
                <a:srgbClr val="0070C0"/>
              </a:solidFill>
              <a:latin typeface="Kalinga" panose="020B0502040204020203" pitchFamily="34" charset="0"/>
              <a:cs typeface="Kalinga" panose="020B0502040204020203" pitchFamily="34" charset="0"/>
            </a:endParaRPr>
          </a:p>
        </p:txBody>
      </p:sp>
      <p:cxnSp>
        <p:nvCxnSpPr>
          <p:cNvPr id="30" name="Straight Arrow Connector 29"/>
          <p:cNvCxnSpPr/>
          <p:nvPr/>
        </p:nvCxnSpPr>
        <p:spPr>
          <a:xfrm flipH="1" flipV="1">
            <a:off x="5431057" y="4929962"/>
            <a:ext cx="311729" cy="81036"/>
          </a:xfrm>
          <a:prstGeom prst="straightConnector1">
            <a:avLst/>
          </a:prstGeom>
          <a:ln w="12700">
            <a:solidFill>
              <a:srgbClr val="0070C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6863473" y="5275840"/>
            <a:ext cx="477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i="1" dirty="0">
                <a:solidFill>
                  <a:srgbClr val="0070C0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T</a:t>
            </a:r>
            <a:r>
              <a:rPr lang="en-US" sz="1800" i="1" baseline="-25000" dirty="0">
                <a:solidFill>
                  <a:srgbClr val="0070C0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2</a:t>
            </a:r>
          </a:p>
        </p:txBody>
      </p:sp>
      <p:sp>
        <p:nvSpPr>
          <p:cNvPr id="35" name="Oval 34"/>
          <p:cNvSpPr/>
          <p:nvPr/>
        </p:nvSpPr>
        <p:spPr bwMode="auto">
          <a:xfrm>
            <a:off x="6519652" y="3998593"/>
            <a:ext cx="121920" cy="121920"/>
          </a:xfrm>
          <a:prstGeom prst="ellipse">
            <a:avLst/>
          </a:prstGeom>
          <a:solidFill>
            <a:srgbClr val="0070C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70C0"/>
              </a:solidFill>
              <a:effectLst/>
              <a:latin typeface="Times" pitchFamily="1" charset="0"/>
            </a:endParaRPr>
          </a:p>
        </p:txBody>
      </p:sp>
      <p:cxnSp>
        <p:nvCxnSpPr>
          <p:cNvPr id="36" name="Straight Connector 35"/>
          <p:cNvCxnSpPr/>
          <p:nvPr/>
        </p:nvCxnSpPr>
        <p:spPr>
          <a:xfrm>
            <a:off x="6580612" y="4120513"/>
            <a:ext cx="0" cy="1163541"/>
          </a:xfrm>
          <a:prstGeom prst="line">
            <a:avLst/>
          </a:prstGeom>
          <a:ln w="12700">
            <a:solidFill>
              <a:schemeClr val="bg2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7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37397913"/>
              </p:ext>
            </p:extLst>
          </p:nvPr>
        </p:nvGraphicFramePr>
        <p:xfrm>
          <a:off x="7122875" y="4206007"/>
          <a:ext cx="1872248" cy="3339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51" name="Equation" r:id="rId3" imgW="1282680" imgH="228600" progId="Equation.3">
                  <p:embed/>
                </p:oleObj>
              </mc:Choice>
              <mc:Fallback>
                <p:oleObj name="Equation" r:id="rId3" imgW="128268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22875" y="4206007"/>
                        <a:ext cx="1872248" cy="333969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37990961"/>
              </p:ext>
            </p:extLst>
          </p:nvPr>
        </p:nvGraphicFramePr>
        <p:xfrm>
          <a:off x="7122876" y="4699135"/>
          <a:ext cx="1927066" cy="3339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52" name="Equation" r:id="rId5" imgW="1320480" imgH="228600" progId="Equation.3">
                  <p:embed/>
                </p:oleObj>
              </mc:Choice>
              <mc:Fallback>
                <p:oleObj name="Equation" r:id="rId5" imgW="132048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22876" y="4699135"/>
                        <a:ext cx="1927066" cy="333969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511028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4799" y="466431"/>
            <a:ext cx="8493125" cy="1293971"/>
          </a:xfrm>
        </p:spPr>
        <p:txBody>
          <a:bodyPr/>
          <a:lstStyle/>
          <a:p>
            <a:r>
              <a:rPr lang="en-US" dirty="0"/>
              <a:t>Question: Would it help if we take more than two measurements?</a:t>
            </a:r>
            <a:endParaRPr lang="en-US" i="1" baseline="-250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04801" y="2522815"/>
            <a:ext cx="4798418" cy="3587366"/>
          </a:xfrm>
        </p:spPr>
        <p:txBody>
          <a:bodyPr/>
          <a:lstStyle/>
          <a:p>
            <a:r>
              <a:rPr lang="en-US" dirty="0"/>
              <a:t>Yes, but that would require more noise sources</a:t>
            </a:r>
          </a:p>
          <a:p>
            <a:pPr lvl="1"/>
            <a:r>
              <a:rPr lang="en-US" dirty="0"/>
              <a:t>Good accurate noise sources can be expensive</a:t>
            </a:r>
          </a:p>
          <a:p>
            <a:pPr lvl="1"/>
            <a:r>
              <a:rPr lang="en-US" dirty="0"/>
              <a:t>Getting two noise sources with drastically different noise temperature can also be difficult</a:t>
            </a:r>
          </a:p>
          <a:p>
            <a:pPr lvl="1"/>
            <a:r>
              <a:rPr lang="en-US" dirty="0"/>
              <a:t>Remember that temperature is specified in Kelvin; 0°C and 100°C are only about 30% different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5398269" y="5284054"/>
            <a:ext cx="3230880" cy="0"/>
          </a:xfrm>
          <a:prstGeom prst="straightConnector1">
            <a:avLst/>
          </a:prstGeom>
          <a:ln w="12700">
            <a:solidFill>
              <a:schemeClr val="bg2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5398269" y="2533829"/>
            <a:ext cx="0" cy="2750225"/>
          </a:xfrm>
          <a:prstGeom prst="straightConnector1">
            <a:avLst/>
          </a:prstGeom>
          <a:ln w="12700">
            <a:solidFill>
              <a:schemeClr val="bg2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5398269" y="2921854"/>
            <a:ext cx="2865120" cy="1965961"/>
          </a:xfrm>
          <a:prstGeom prst="line">
            <a:avLst/>
          </a:prstGeom>
          <a:ln w="28575">
            <a:solidFill>
              <a:srgbClr val="777777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431056" y="2467809"/>
            <a:ext cx="1564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292929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Noise power</a:t>
            </a:r>
            <a:endParaRPr lang="en-US" sz="1800" i="1" dirty="0">
              <a:solidFill>
                <a:srgbClr val="292929"/>
              </a:solidFill>
              <a:latin typeface="Kalinga" panose="020B0502040204020203" pitchFamily="34" charset="0"/>
              <a:cs typeface="Kalinga" panose="020B0502040204020203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234690" y="5715087"/>
            <a:ext cx="1523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292929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Input noise temperature</a:t>
            </a:r>
            <a:endParaRPr lang="en-US" sz="1800" i="1" dirty="0">
              <a:solidFill>
                <a:srgbClr val="292929"/>
              </a:solidFill>
              <a:latin typeface="Kalinga" panose="020B0502040204020203" pitchFamily="34" charset="0"/>
              <a:cs typeface="Kalinga" panose="020B0502040204020203" pitchFamily="34" charset="0"/>
            </a:endParaRPr>
          </a:p>
        </p:txBody>
      </p:sp>
      <p:sp>
        <p:nvSpPr>
          <p:cNvPr id="18" name="Oval 17"/>
          <p:cNvSpPr/>
          <p:nvPr/>
        </p:nvSpPr>
        <p:spPr bwMode="auto">
          <a:xfrm>
            <a:off x="7000955" y="3739959"/>
            <a:ext cx="121920" cy="121920"/>
          </a:xfrm>
          <a:prstGeom prst="ellipse">
            <a:avLst/>
          </a:prstGeom>
          <a:solidFill>
            <a:srgbClr val="0070C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70C0"/>
              </a:solidFill>
              <a:effectLst/>
              <a:latin typeface="Times" pitchFamily="1" charset="0"/>
            </a:endParaRPr>
          </a:p>
        </p:txBody>
      </p:sp>
      <p:sp>
        <p:nvSpPr>
          <p:cNvPr id="19" name="Oval 18"/>
          <p:cNvSpPr/>
          <p:nvPr/>
        </p:nvSpPr>
        <p:spPr bwMode="auto">
          <a:xfrm>
            <a:off x="8006795" y="2947272"/>
            <a:ext cx="121920" cy="121920"/>
          </a:xfrm>
          <a:prstGeom prst="ellipse">
            <a:avLst/>
          </a:prstGeom>
          <a:solidFill>
            <a:srgbClr val="0070C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70C0"/>
              </a:solidFill>
              <a:effectLst/>
              <a:latin typeface="Times" pitchFamily="1" charset="0"/>
            </a:endParaRPr>
          </a:p>
        </p:txBody>
      </p:sp>
      <p:cxnSp>
        <p:nvCxnSpPr>
          <p:cNvPr id="21" name="Straight Connector 20"/>
          <p:cNvCxnSpPr>
            <a:stCxn id="18" idx="4"/>
          </p:cNvCxnSpPr>
          <p:nvPr/>
        </p:nvCxnSpPr>
        <p:spPr>
          <a:xfrm>
            <a:off x="7061915" y="3861879"/>
            <a:ext cx="0" cy="1422175"/>
          </a:xfrm>
          <a:prstGeom prst="line">
            <a:avLst/>
          </a:prstGeom>
          <a:ln w="12700">
            <a:solidFill>
              <a:schemeClr val="bg2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6373408" y="5275840"/>
            <a:ext cx="477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i="1" dirty="0">
                <a:solidFill>
                  <a:srgbClr val="0070C0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T</a:t>
            </a:r>
            <a:r>
              <a:rPr lang="en-US" sz="1800" i="1" baseline="-25000" dirty="0">
                <a:solidFill>
                  <a:srgbClr val="0070C0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1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339747" y="5275840"/>
            <a:ext cx="477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i="1" dirty="0">
                <a:solidFill>
                  <a:srgbClr val="0070C0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T</a:t>
            </a:r>
            <a:r>
              <a:rPr lang="en-US" sz="1800" i="1" baseline="-25000" dirty="0">
                <a:solidFill>
                  <a:srgbClr val="0070C0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3</a:t>
            </a:r>
          </a:p>
        </p:txBody>
      </p:sp>
      <p:cxnSp>
        <p:nvCxnSpPr>
          <p:cNvPr id="24" name="Straight Connector 23"/>
          <p:cNvCxnSpPr>
            <a:stCxn id="19" idx="4"/>
          </p:cNvCxnSpPr>
          <p:nvPr/>
        </p:nvCxnSpPr>
        <p:spPr>
          <a:xfrm>
            <a:off x="8067755" y="3069192"/>
            <a:ext cx="0" cy="2214862"/>
          </a:xfrm>
          <a:prstGeom prst="line">
            <a:avLst/>
          </a:prstGeom>
          <a:ln w="12700">
            <a:solidFill>
              <a:schemeClr val="bg2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5654669" y="4929962"/>
            <a:ext cx="955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i="1" dirty="0" err="1">
                <a:solidFill>
                  <a:srgbClr val="0070C0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GkT</a:t>
            </a:r>
            <a:r>
              <a:rPr lang="en-US" sz="1800" i="1" baseline="-25000" dirty="0" err="1">
                <a:solidFill>
                  <a:srgbClr val="0070C0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e</a:t>
            </a:r>
            <a:r>
              <a:rPr lang="en-US" sz="1800" i="1" dirty="0" err="1">
                <a:solidFill>
                  <a:srgbClr val="0070C0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B</a:t>
            </a:r>
            <a:endParaRPr lang="en-US" sz="1800" i="1" baseline="-25000" dirty="0">
              <a:solidFill>
                <a:srgbClr val="0070C0"/>
              </a:solidFill>
              <a:latin typeface="Kalinga" panose="020B0502040204020203" pitchFamily="34" charset="0"/>
              <a:cs typeface="Kalinga" panose="020B0502040204020203" pitchFamily="34" charset="0"/>
            </a:endParaRPr>
          </a:p>
        </p:txBody>
      </p:sp>
      <p:cxnSp>
        <p:nvCxnSpPr>
          <p:cNvPr id="30" name="Straight Arrow Connector 29"/>
          <p:cNvCxnSpPr/>
          <p:nvPr/>
        </p:nvCxnSpPr>
        <p:spPr>
          <a:xfrm flipH="1" flipV="1">
            <a:off x="5431057" y="4929962"/>
            <a:ext cx="311729" cy="81036"/>
          </a:xfrm>
          <a:prstGeom prst="straightConnector1">
            <a:avLst/>
          </a:prstGeom>
          <a:ln w="12700">
            <a:solidFill>
              <a:srgbClr val="0070C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 bwMode="auto">
          <a:xfrm>
            <a:off x="7475815" y="3381444"/>
            <a:ext cx="121920" cy="121920"/>
          </a:xfrm>
          <a:prstGeom prst="ellipse">
            <a:avLst/>
          </a:prstGeom>
          <a:solidFill>
            <a:srgbClr val="0070C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70C0"/>
              </a:solidFill>
              <a:effectLst/>
              <a:latin typeface="Times" pitchFamily="1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863473" y="5275840"/>
            <a:ext cx="477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i="1" dirty="0">
                <a:solidFill>
                  <a:srgbClr val="0070C0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T</a:t>
            </a:r>
            <a:r>
              <a:rPr lang="en-US" sz="1800" i="1" baseline="-25000" dirty="0">
                <a:solidFill>
                  <a:srgbClr val="0070C0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2</a:t>
            </a:r>
          </a:p>
        </p:txBody>
      </p:sp>
      <p:cxnSp>
        <p:nvCxnSpPr>
          <p:cNvPr id="33" name="Straight Connector 32"/>
          <p:cNvCxnSpPr/>
          <p:nvPr/>
        </p:nvCxnSpPr>
        <p:spPr>
          <a:xfrm>
            <a:off x="7536775" y="3503364"/>
            <a:ext cx="0" cy="1795930"/>
          </a:xfrm>
          <a:prstGeom prst="line">
            <a:avLst/>
          </a:prstGeom>
          <a:ln w="12700">
            <a:solidFill>
              <a:schemeClr val="bg2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/>
          <p:cNvSpPr/>
          <p:nvPr/>
        </p:nvSpPr>
        <p:spPr bwMode="auto">
          <a:xfrm>
            <a:off x="6519652" y="3998593"/>
            <a:ext cx="121920" cy="121920"/>
          </a:xfrm>
          <a:prstGeom prst="ellipse">
            <a:avLst/>
          </a:prstGeom>
          <a:solidFill>
            <a:srgbClr val="0070C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70C0"/>
              </a:solidFill>
              <a:effectLst/>
              <a:latin typeface="Times" pitchFamily="1" charset="0"/>
            </a:endParaRPr>
          </a:p>
        </p:txBody>
      </p:sp>
      <p:cxnSp>
        <p:nvCxnSpPr>
          <p:cNvPr id="36" name="Straight Connector 35"/>
          <p:cNvCxnSpPr/>
          <p:nvPr/>
        </p:nvCxnSpPr>
        <p:spPr>
          <a:xfrm>
            <a:off x="6580612" y="4120513"/>
            <a:ext cx="0" cy="1163541"/>
          </a:xfrm>
          <a:prstGeom prst="line">
            <a:avLst/>
          </a:prstGeom>
          <a:ln w="12700">
            <a:solidFill>
              <a:schemeClr val="bg2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7873551" y="5275840"/>
            <a:ext cx="477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i="1" dirty="0">
                <a:solidFill>
                  <a:srgbClr val="0070C0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T</a:t>
            </a:r>
            <a:r>
              <a:rPr lang="en-US" sz="1800" i="1" baseline="-25000" dirty="0">
                <a:solidFill>
                  <a:srgbClr val="0070C0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5896743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Linearity,</a:t>
            </a:r>
            <a:br>
              <a:rPr lang="en-US" dirty="0"/>
            </a:br>
            <a:r>
              <a:rPr lang="en-US" dirty="0"/>
              <a:t>	-- or Non-linearity?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0994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Linearity and Non-linearity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 A </a:t>
            </a:r>
            <a:r>
              <a:rPr lang="en-US" altLang="zh-CN" dirty="0"/>
              <a:t>system is linear if its output can be expressed as a linear combination (superposition) of responses to individual inputs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2421" y="2396109"/>
            <a:ext cx="3746624" cy="220870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152" y="3104734"/>
            <a:ext cx="1120811" cy="75373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4512" y="2377247"/>
            <a:ext cx="3284378" cy="2208708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2211672" y="2604631"/>
            <a:ext cx="2597811" cy="1750198"/>
            <a:chOff x="2211672" y="2604631"/>
            <a:chExt cx="2597811" cy="1750198"/>
          </a:xfrm>
        </p:grpSpPr>
        <p:sp>
          <p:nvSpPr>
            <p:cNvPr id="16" name="Isosceles Triangle 15"/>
            <p:cNvSpPr/>
            <p:nvPr/>
          </p:nvSpPr>
          <p:spPr bwMode="auto">
            <a:xfrm rot="5400000">
              <a:off x="2662823" y="2663161"/>
              <a:ext cx="1750198" cy="1633138"/>
            </a:xfrm>
            <a:prstGeom prst="triangle">
              <a:avLst/>
            </a:prstGeom>
            <a:solidFill>
              <a:schemeClr val="accent1"/>
            </a:solidFill>
            <a:ln w="5715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" pitchFamily="1" charset="0"/>
              </a:endParaRPr>
            </a:p>
          </p:txBody>
        </p:sp>
        <p:cxnSp>
          <p:nvCxnSpPr>
            <p:cNvPr id="18" name="Straight Connector 17"/>
            <p:cNvCxnSpPr>
              <a:stCxn id="16" idx="3"/>
            </p:cNvCxnSpPr>
            <p:nvPr/>
          </p:nvCxnSpPr>
          <p:spPr>
            <a:xfrm flipH="1" flipV="1">
              <a:off x="2211672" y="3477859"/>
              <a:ext cx="509681" cy="1871"/>
            </a:xfrm>
            <a:prstGeom prst="line">
              <a:avLst/>
            </a:prstGeom>
            <a:ln w="57150">
              <a:solidFill>
                <a:schemeClr val="bg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H="1" flipV="1">
              <a:off x="4299802" y="3479730"/>
              <a:ext cx="509681" cy="1871"/>
            </a:xfrm>
            <a:prstGeom prst="line">
              <a:avLst/>
            </a:prstGeom>
            <a:ln w="57150">
              <a:solidFill>
                <a:schemeClr val="bg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2993222" y="3104734"/>
              <a:ext cx="54373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solidFill>
                    <a:srgbClr val="000000"/>
                  </a:solidFill>
                  <a:latin typeface="+mj-lt"/>
                </a:rPr>
                <a:t>A</a:t>
              </a:r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1943264" y="4598362"/>
            <a:ext cx="300915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solidFill>
                  <a:srgbClr val="000000"/>
                </a:solidFill>
                <a:latin typeface="+mj-lt"/>
              </a:rPr>
              <a:t>Ideal Amplifier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66289" y="4594356"/>
            <a:ext cx="389401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solidFill>
                  <a:srgbClr val="000000"/>
                </a:solidFill>
                <a:latin typeface="+mj-lt"/>
              </a:rPr>
              <a:t>Non-ideal Amplifier</a:t>
            </a:r>
          </a:p>
        </p:txBody>
      </p:sp>
    </p:spTree>
    <p:extLst>
      <p:ext uri="{BB962C8B-B14F-4D97-AF65-F5344CB8AC3E}">
        <p14:creationId xmlns:p14="http://schemas.microsoft.com/office/powerpoint/2010/main" val="2524395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 A </a:t>
            </a:r>
            <a:r>
              <a:rPr lang="en-US" altLang="zh-CN" dirty="0"/>
              <a:t>system is linear if its output can be expressed as a linear combination (superposition) of responses to individual inputs</a:t>
            </a:r>
            <a:endParaRPr lang="en-US" dirty="0"/>
          </a:p>
        </p:txBody>
      </p:sp>
      <p:pic>
        <p:nvPicPr>
          <p:cNvPr id="4" name="Picture 1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7373" y="1811134"/>
            <a:ext cx="2732315" cy="12357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1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15750" y="2200334"/>
            <a:ext cx="4654421" cy="3975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0" name="Group 9"/>
          <p:cNvGrpSpPr/>
          <p:nvPr/>
        </p:nvGrpSpPr>
        <p:grpSpPr>
          <a:xfrm>
            <a:off x="2205756" y="3100993"/>
            <a:ext cx="5254139" cy="3671192"/>
            <a:chOff x="3726833" y="3270419"/>
            <a:chExt cx="5254139" cy="3671192"/>
          </a:xfrm>
        </p:grpSpPr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726833" y="3270419"/>
              <a:ext cx="4810808" cy="3671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" name="Oval 7"/>
            <p:cNvSpPr/>
            <p:nvPr/>
          </p:nvSpPr>
          <p:spPr bwMode="auto">
            <a:xfrm rot="19055775">
              <a:off x="5028213" y="4546986"/>
              <a:ext cx="1622616" cy="495425"/>
            </a:xfrm>
            <a:prstGeom prst="ellipse">
              <a:avLst/>
            </a:prstGeom>
            <a:noFill/>
            <a:ln w="2857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pitchFamily="1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162315" y="4721944"/>
              <a:ext cx="2818657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>
                  <a:solidFill>
                    <a:srgbClr val="C00000"/>
                  </a:solidFill>
                  <a:latin typeface="+mj-lt"/>
                </a:rPr>
                <a:t>Linear Region</a:t>
              </a:r>
            </a:p>
          </p:txBody>
        </p:sp>
      </p:grpSp>
      <p:sp>
        <p:nvSpPr>
          <p:cNvPr id="6" name="Right Arrow 5"/>
          <p:cNvSpPr/>
          <p:nvPr/>
        </p:nvSpPr>
        <p:spPr bwMode="auto">
          <a:xfrm>
            <a:off x="3538533" y="2307272"/>
            <a:ext cx="378372" cy="213972"/>
          </a:xfrm>
          <a:prstGeom prst="rightArrow">
            <a:avLst/>
          </a:prstGeom>
          <a:solidFill>
            <a:srgbClr val="0070C0"/>
          </a:solidFill>
          <a:ln w="952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614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Non-linearity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type="body" sz="quarter" idx="10"/>
          </p:nvPr>
        </p:nvSpPr>
        <p:spPr>
          <a:xfrm>
            <a:off x="304801" y="933262"/>
            <a:ext cx="4677406" cy="135067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 The </a:t>
            </a:r>
            <a:r>
              <a:rPr lang="en-US" altLang="zh-CN" dirty="0">
                <a:ea typeface="宋体" charset="-122"/>
              </a:rPr>
              <a:t>input/output characteristic of a memory-less nonlinear system can be approximated with a polynomial</a:t>
            </a:r>
            <a:endParaRPr lang="en-US" dirty="0"/>
          </a:p>
        </p:txBody>
      </p:sp>
      <p:grpSp>
        <p:nvGrpSpPr>
          <p:cNvPr id="4" name="Group 13"/>
          <p:cNvGrpSpPr>
            <a:grpSpLocks/>
          </p:cNvGrpSpPr>
          <p:nvPr/>
        </p:nvGrpSpPr>
        <p:grpSpPr bwMode="auto">
          <a:xfrm>
            <a:off x="631085" y="2450437"/>
            <a:ext cx="1981200" cy="457200"/>
            <a:chOff x="1048336" y="4038599"/>
            <a:chExt cx="4455915" cy="762299"/>
          </a:xfrm>
        </p:grpSpPr>
        <p:sp>
          <p:nvSpPr>
            <p:cNvPr id="5" name="Rounded Rectangle 9"/>
            <p:cNvSpPr>
              <a:spLocks noChangeArrowheads="1"/>
            </p:cNvSpPr>
            <p:nvPr/>
          </p:nvSpPr>
          <p:spPr bwMode="auto">
            <a:xfrm>
              <a:off x="1048336" y="4038599"/>
              <a:ext cx="4455915" cy="762299"/>
            </a:xfrm>
            <a:prstGeom prst="roundRect">
              <a:avLst>
                <a:gd name="adj" fmla="val 16667"/>
              </a:avLst>
            </a:prstGeom>
            <a:solidFill>
              <a:schemeClr val="accent3">
                <a:lumMod val="85000"/>
              </a:schemeClr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fa-IR" altLang="zh-CN">
                <a:latin typeface="Times New Roman" pitchFamily="18" charset="0"/>
              </a:endParaRPr>
            </a:p>
          </p:txBody>
        </p:sp>
        <p:sp>
          <p:nvSpPr>
            <p:cNvPr id="6" name="TextBox 18"/>
            <p:cNvSpPr txBox="1">
              <a:spLocks noChangeArrowheads="1"/>
            </p:cNvSpPr>
            <p:nvPr/>
          </p:nvSpPr>
          <p:spPr bwMode="auto">
            <a:xfrm>
              <a:off x="2330788" y="4038600"/>
              <a:ext cx="1951195" cy="44474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2000" b="1" baseline="0" dirty="0">
                  <a:latin typeface="Arial" charset="0"/>
                  <a:ea typeface="宋体" pitchFamily="-128" charset="-122"/>
                </a:rPr>
                <a:t>linear</a:t>
              </a:r>
            </a:p>
          </p:txBody>
        </p:sp>
      </p:grpSp>
      <p:grpSp>
        <p:nvGrpSpPr>
          <p:cNvPr id="8" name="Group 13"/>
          <p:cNvGrpSpPr>
            <a:grpSpLocks/>
          </p:cNvGrpSpPr>
          <p:nvPr/>
        </p:nvGrpSpPr>
        <p:grpSpPr bwMode="auto">
          <a:xfrm>
            <a:off x="631085" y="4133461"/>
            <a:ext cx="1981200" cy="457200"/>
            <a:chOff x="1048336" y="4038599"/>
            <a:chExt cx="4455915" cy="762299"/>
          </a:xfrm>
        </p:grpSpPr>
        <p:sp>
          <p:nvSpPr>
            <p:cNvPr id="9" name="Rounded Rectangle 9"/>
            <p:cNvSpPr>
              <a:spLocks noChangeArrowheads="1"/>
            </p:cNvSpPr>
            <p:nvPr/>
          </p:nvSpPr>
          <p:spPr bwMode="auto">
            <a:xfrm>
              <a:off x="1048336" y="4038599"/>
              <a:ext cx="4455915" cy="762299"/>
            </a:xfrm>
            <a:prstGeom prst="roundRect">
              <a:avLst>
                <a:gd name="adj" fmla="val 16667"/>
              </a:avLst>
            </a:prstGeom>
            <a:solidFill>
              <a:schemeClr val="accent3">
                <a:lumMod val="85000"/>
              </a:schemeClr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fa-IR" altLang="zh-CN">
                <a:latin typeface="Times New Roman" pitchFamily="18" charset="0"/>
              </a:endParaRPr>
            </a:p>
          </p:txBody>
        </p:sp>
        <p:sp>
          <p:nvSpPr>
            <p:cNvPr id="10" name="TextBox 23"/>
            <p:cNvSpPr txBox="1">
              <a:spLocks noChangeArrowheads="1"/>
            </p:cNvSpPr>
            <p:nvPr/>
          </p:nvSpPr>
          <p:spPr bwMode="auto">
            <a:xfrm>
              <a:off x="1800808" y="4038601"/>
              <a:ext cx="3011159" cy="667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2000" b="1" baseline="0" dirty="0">
                  <a:latin typeface="Arial" charset="0"/>
                  <a:ea typeface="宋体" pitchFamily="-128" charset="-122"/>
                </a:rPr>
                <a:t>nonlinear</a:t>
              </a:r>
            </a:p>
          </p:txBody>
        </p:sp>
      </p:grpSp>
      <p:sp>
        <p:nvSpPr>
          <p:cNvPr id="11" name="左箭头 24"/>
          <p:cNvSpPr>
            <a:spLocks noChangeArrowheads="1"/>
          </p:cNvSpPr>
          <p:nvPr/>
        </p:nvSpPr>
        <p:spPr bwMode="auto">
          <a:xfrm>
            <a:off x="6553200" y="2057400"/>
            <a:ext cx="533400" cy="381000"/>
          </a:xfrm>
          <a:prstGeom prst="leftArrow">
            <a:avLst>
              <a:gd name="adj1" fmla="val 50000"/>
              <a:gd name="adj2" fmla="val 49998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ea typeface="宋体" pitchFamily="-128" charset="-122"/>
            </a:endParaRPr>
          </a:p>
        </p:txBody>
      </p:sp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95073346"/>
              </p:ext>
            </p:extLst>
          </p:nvPr>
        </p:nvGraphicFramePr>
        <p:xfrm>
          <a:off x="1635064" y="2883164"/>
          <a:ext cx="1585600" cy="7318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50" name="Equation" r:id="rId4" imgW="495000" imgH="228600" progId="Equation.DSMT4">
                  <p:embed/>
                </p:oleObj>
              </mc:Choice>
              <mc:Fallback>
                <p:oleObj name="Equation" r:id="rId4" imgW="49500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35064" y="2883164"/>
                        <a:ext cx="1585600" cy="73181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011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46745538"/>
              </p:ext>
            </p:extLst>
          </p:nvPr>
        </p:nvGraphicFramePr>
        <p:xfrm>
          <a:off x="1511438" y="4632435"/>
          <a:ext cx="5930177" cy="7819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51" name="Equation" r:id="rId6" imgW="1828800" imgH="241200" progId="Equation.DSMT4">
                  <p:embed/>
                </p:oleObj>
              </mc:Choice>
              <mc:Fallback>
                <p:oleObj name="Equation" r:id="rId6" imgW="182880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11438" y="4632435"/>
                        <a:ext cx="5930177" cy="78190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" name="Group 2"/>
          <p:cNvGrpSpPr/>
          <p:nvPr/>
        </p:nvGrpSpPr>
        <p:grpSpPr>
          <a:xfrm>
            <a:off x="4919608" y="979093"/>
            <a:ext cx="3878316" cy="1571590"/>
            <a:chOff x="4620591" y="2438400"/>
            <a:chExt cx="3878316" cy="1571590"/>
          </a:xfrm>
        </p:grpSpPr>
        <p:sp>
          <p:nvSpPr>
            <p:cNvPr id="18" name="Rectangle 17"/>
            <p:cNvSpPr/>
            <p:nvPr/>
          </p:nvSpPr>
          <p:spPr bwMode="auto">
            <a:xfrm>
              <a:off x="5373908" y="2588963"/>
              <a:ext cx="2434281" cy="1421027"/>
            </a:xfrm>
            <a:prstGeom prst="rect">
              <a:avLst/>
            </a:prstGeom>
            <a:solidFill>
              <a:schemeClr val="accent1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RF/microwave Device or Network</a:t>
              </a:r>
              <a:r>
                <a:rPr kumimoji="0" lang="en-US" b="0" i="0" u="none" strike="noStrike" cap="none" normalizeH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 </a:t>
              </a:r>
              <a:endParaRPr kumimoji="0" 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20" name="Straight Arrow Connector 19"/>
            <p:cNvCxnSpPr>
              <a:endCxn id="18" idx="1"/>
            </p:cNvCxnSpPr>
            <p:nvPr/>
          </p:nvCxnSpPr>
          <p:spPr>
            <a:xfrm>
              <a:off x="4620591" y="3299477"/>
              <a:ext cx="753317" cy="0"/>
            </a:xfrm>
            <a:prstGeom prst="straightConnector1">
              <a:avLst/>
            </a:prstGeom>
            <a:ln w="57150">
              <a:solidFill>
                <a:schemeClr val="bg2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>
              <a:off x="7808189" y="3299477"/>
              <a:ext cx="690718" cy="0"/>
            </a:xfrm>
            <a:prstGeom prst="straightConnector1">
              <a:avLst/>
            </a:prstGeom>
            <a:ln w="57150">
              <a:solidFill>
                <a:schemeClr val="bg2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43012" name="Object 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470892759"/>
                </p:ext>
              </p:extLst>
            </p:nvPr>
          </p:nvGraphicFramePr>
          <p:xfrm>
            <a:off x="7875698" y="2438400"/>
            <a:ext cx="488950" cy="7318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452" name="Equation" r:id="rId8" imgW="152280" imgH="228600" progId="Equation.DSMT4">
                    <p:embed/>
                  </p:oleObj>
                </mc:Choice>
                <mc:Fallback>
                  <p:oleObj name="Equation" r:id="rId8" imgW="152280" imgH="2286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875698" y="2438400"/>
                          <a:ext cx="488950" cy="73183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3013" name="Object 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613611818"/>
                </p:ext>
              </p:extLst>
            </p:nvPr>
          </p:nvGraphicFramePr>
          <p:xfrm>
            <a:off x="4773411" y="2467707"/>
            <a:ext cx="447675" cy="7318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453" name="Equation" r:id="rId10" imgW="139680" imgH="228600" progId="Equation.DSMT4">
                    <p:embed/>
                  </p:oleObj>
                </mc:Choice>
                <mc:Fallback>
                  <p:oleObj name="Equation" r:id="rId10" imgW="139680" imgH="2286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73411" y="2467707"/>
                          <a:ext cx="447675" cy="73183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633946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Effects of Non-linearity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 Harmonic Distortion</a:t>
            </a:r>
          </a:p>
        </p:txBody>
      </p:sp>
      <p:graphicFrame>
        <p:nvGraphicFramePr>
          <p:cNvPr id="5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02892390"/>
              </p:ext>
            </p:extLst>
          </p:nvPr>
        </p:nvGraphicFramePr>
        <p:xfrm>
          <a:off x="398639" y="1399842"/>
          <a:ext cx="1548971" cy="4038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36" name="Equation" r:id="rId3" imgW="876240" imgH="228600" progId="Equation.DSMT4">
                  <p:embed/>
                </p:oleObj>
              </mc:Choice>
              <mc:Fallback>
                <p:oleObj name="Equation" r:id="rId3" imgW="87624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8639" y="1399842"/>
                        <a:ext cx="1548971" cy="40388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60110079"/>
              </p:ext>
            </p:extLst>
          </p:nvPr>
        </p:nvGraphicFramePr>
        <p:xfrm>
          <a:off x="398639" y="1860817"/>
          <a:ext cx="8499140" cy="1204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37" name="Equation" r:id="rId5" imgW="5003640" imgH="711000" progId="Equation.DSMT4">
                  <p:embed/>
                </p:oleObj>
              </mc:Choice>
              <mc:Fallback>
                <p:oleObj name="Equation" r:id="rId5" imgW="5003640" imgH="7110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8639" y="1860817"/>
                        <a:ext cx="8499140" cy="12049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304800" y="4903905"/>
            <a:ext cx="8346741" cy="762000"/>
          </a:xfrm>
          <a:prstGeom prst="rect">
            <a:avLst/>
          </a:prstGeom>
          <a:noFill/>
          <a:ln w="12700" cap="rnd">
            <a:solidFill>
              <a:srgbClr val="000000"/>
            </a:solidFill>
            <a:prstDash val="sysDot"/>
            <a:miter lim="800000"/>
            <a:headEnd/>
            <a:tailEnd/>
          </a:ln>
        </p:spPr>
        <p:txBody>
          <a:bodyPr/>
          <a:lstStyle/>
          <a:p>
            <a:pPr marL="342900" indent="-342900" algn="l">
              <a:spcBef>
                <a:spcPct val="20000"/>
              </a:spcBef>
              <a:buClr>
                <a:srgbClr val="FF0000"/>
              </a:buClr>
              <a:buFont typeface="Wingdings" pitchFamily="2" charset="2"/>
              <a:buChar char="Ø"/>
              <a:defRPr/>
            </a:pPr>
            <a:r>
              <a:rPr lang="en-US" altLang="zh-CN" kern="0" baseline="0" dirty="0">
                <a:solidFill>
                  <a:srgbClr val="0070C0"/>
                </a:solidFill>
                <a:latin typeface="Kalinga" panose="020B0502040204020203" pitchFamily="34" charset="0"/>
                <a:ea typeface="宋体" charset="-122"/>
                <a:cs typeface="Kalinga" panose="020B0502040204020203" pitchFamily="34" charset="0"/>
              </a:rPr>
              <a:t>Even-order harmonics result from </a:t>
            </a:r>
            <a:r>
              <a:rPr lang="el-GR" altLang="zh-CN" i="1" kern="0" baseline="0" dirty="0">
                <a:solidFill>
                  <a:srgbClr val="0070C0"/>
                </a:solidFill>
                <a:latin typeface="Times" panose="02020603050405020304" pitchFamily="18" charset="0"/>
                <a:ea typeface="宋体" charset="-122"/>
                <a:cs typeface="Times" panose="02020603050405020304" pitchFamily="18" charset="0"/>
              </a:rPr>
              <a:t>α</a:t>
            </a:r>
            <a:r>
              <a:rPr lang="en-US" altLang="zh-CN" i="1" kern="0" baseline="-25000" dirty="0">
                <a:solidFill>
                  <a:srgbClr val="0070C0"/>
                </a:solidFill>
                <a:latin typeface="Times" panose="02020603050405020304" pitchFamily="18" charset="0"/>
                <a:ea typeface="宋体" charset="-122"/>
                <a:cs typeface="Times" panose="02020603050405020304" pitchFamily="18" charset="0"/>
              </a:rPr>
              <a:t>j</a:t>
            </a:r>
            <a:r>
              <a:rPr lang="en-US" altLang="zh-CN" kern="0" baseline="0" dirty="0">
                <a:solidFill>
                  <a:srgbClr val="0070C0"/>
                </a:solidFill>
                <a:latin typeface="Kalinga" panose="020B0502040204020203" pitchFamily="34" charset="0"/>
                <a:ea typeface="宋体" charset="-122"/>
                <a:cs typeface="Kalinga" panose="020B0502040204020203" pitchFamily="34" charset="0"/>
              </a:rPr>
              <a:t> with even </a:t>
            </a:r>
            <a:r>
              <a:rPr lang="en-US" altLang="zh-CN" i="1" kern="0" baseline="0" dirty="0">
                <a:solidFill>
                  <a:srgbClr val="0070C0"/>
                </a:solidFill>
                <a:latin typeface="Times" panose="02020603050405020304" pitchFamily="18" charset="0"/>
                <a:ea typeface="宋体" charset="-122"/>
                <a:cs typeface="Times" panose="02020603050405020304" pitchFamily="18" charset="0"/>
              </a:rPr>
              <a:t>j</a:t>
            </a:r>
          </a:p>
          <a:p>
            <a:pPr marL="342900" indent="-342900" algn="l">
              <a:spcBef>
                <a:spcPct val="20000"/>
              </a:spcBef>
              <a:buClr>
                <a:srgbClr val="FF0000"/>
              </a:buClr>
              <a:buFont typeface="Wingdings" pitchFamily="2" charset="2"/>
              <a:buChar char="Ø"/>
              <a:defRPr/>
            </a:pPr>
            <a:r>
              <a:rPr lang="en-US" altLang="zh-CN" i="1" kern="0" baseline="0" dirty="0">
                <a:solidFill>
                  <a:srgbClr val="0070C0"/>
                </a:solidFill>
                <a:latin typeface="Times" panose="02020603050405020304" pitchFamily="18" charset="0"/>
                <a:ea typeface="宋体" charset="-122"/>
                <a:cs typeface="Times" panose="02020603050405020304" pitchFamily="18" charset="0"/>
              </a:rPr>
              <a:t>n</a:t>
            </a:r>
            <a:r>
              <a:rPr lang="en-US" altLang="zh-CN" kern="0" baseline="30000" dirty="0">
                <a:solidFill>
                  <a:srgbClr val="0070C0"/>
                </a:solidFill>
                <a:latin typeface="Times" panose="02020603050405020304" pitchFamily="18" charset="0"/>
                <a:ea typeface="宋体" charset="-122"/>
                <a:cs typeface="Times" panose="02020603050405020304" pitchFamily="18" charset="0"/>
              </a:rPr>
              <a:t>th</a:t>
            </a:r>
            <a:r>
              <a:rPr lang="en-US" altLang="zh-CN" kern="0" baseline="0" dirty="0">
                <a:solidFill>
                  <a:srgbClr val="0070C0"/>
                </a:solidFill>
                <a:latin typeface="Kalinga" panose="020B0502040204020203" pitchFamily="34" charset="0"/>
                <a:ea typeface="宋体" charset="-122"/>
                <a:cs typeface="Kalinga" panose="020B0502040204020203" pitchFamily="34" charset="0"/>
              </a:rPr>
              <a:t> harmonic grows in proportion to </a:t>
            </a:r>
            <a:r>
              <a:rPr lang="en-US" altLang="zh-CN" i="1" kern="0" baseline="0" dirty="0" err="1">
                <a:solidFill>
                  <a:srgbClr val="0070C0"/>
                </a:solidFill>
                <a:latin typeface="Times" panose="02020603050405020304" pitchFamily="18" charset="0"/>
                <a:ea typeface="宋体" charset="-122"/>
                <a:cs typeface="Times" panose="02020603050405020304" pitchFamily="18" charset="0"/>
              </a:rPr>
              <a:t>V</a:t>
            </a:r>
            <a:r>
              <a:rPr lang="en-US" altLang="zh-CN" i="1" kern="0" baseline="30000" dirty="0" err="1">
                <a:solidFill>
                  <a:srgbClr val="0070C0"/>
                </a:solidFill>
                <a:latin typeface="Times" panose="02020603050405020304" pitchFamily="18" charset="0"/>
                <a:ea typeface="宋体" charset="-122"/>
                <a:cs typeface="Times" panose="02020603050405020304" pitchFamily="18" charset="0"/>
              </a:rPr>
              <a:t>n</a:t>
            </a:r>
            <a:endParaRPr lang="zh-CN" altLang="zh-CN" i="1" kern="0" baseline="30000" dirty="0">
              <a:solidFill>
                <a:srgbClr val="0070C0"/>
              </a:solidFill>
              <a:latin typeface="Times" panose="02020603050405020304" pitchFamily="18" charset="0"/>
              <a:ea typeface="宋体" charset="-122"/>
              <a:cs typeface="Times" panose="02020603050405020304" pitchFamily="18" charset="0"/>
            </a:endParaRPr>
          </a:p>
          <a:p>
            <a:pPr marL="342900" indent="-342900" algn="l">
              <a:spcBef>
                <a:spcPct val="20000"/>
              </a:spcBef>
              <a:buClr>
                <a:srgbClr val="FF0000"/>
              </a:buClr>
              <a:buFont typeface="Wingdings" pitchFamily="2" charset="2"/>
              <a:buChar char="Ø"/>
              <a:defRPr/>
            </a:pPr>
            <a:endParaRPr lang="en-US" altLang="zh-CN" kern="0" baseline="0" dirty="0">
              <a:solidFill>
                <a:srgbClr val="0070C0"/>
              </a:solidFill>
              <a:latin typeface="Kalinga" panose="020B0502040204020203" pitchFamily="34" charset="0"/>
              <a:ea typeface="宋体" charset="-122"/>
              <a:cs typeface="Kalinga" panose="020B0502040204020203" pitchFamily="34" charset="0"/>
            </a:endParaRPr>
          </a:p>
        </p:txBody>
      </p:sp>
      <p:grpSp>
        <p:nvGrpSpPr>
          <p:cNvPr id="8" name="Group 13"/>
          <p:cNvGrpSpPr>
            <a:grpSpLocks/>
          </p:cNvGrpSpPr>
          <p:nvPr/>
        </p:nvGrpSpPr>
        <p:grpSpPr bwMode="auto">
          <a:xfrm>
            <a:off x="685800" y="3638290"/>
            <a:ext cx="1447800" cy="400050"/>
            <a:chOff x="1583048" y="4038599"/>
            <a:chExt cx="3386495" cy="619738"/>
          </a:xfrm>
        </p:grpSpPr>
        <p:sp>
          <p:nvSpPr>
            <p:cNvPr id="9" name="Rounded Rectangle 9"/>
            <p:cNvSpPr>
              <a:spLocks noChangeArrowheads="1"/>
            </p:cNvSpPr>
            <p:nvPr/>
          </p:nvSpPr>
          <p:spPr bwMode="auto">
            <a:xfrm>
              <a:off x="1583048" y="4038599"/>
              <a:ext cx="3386495" cy="590227"/>
            </a:xfrm>
            <a:prstGeom prst="roundRect">
              <a:avLst>
                <a:gd name="adj" fmla="val 16667"/>
              </a:avLst>
            </a:prstGeom>
            <a:solidFill>
              <a:schemeClr val="accent3">
                <a:lumMod val="85000"/>
              </a:schemeClr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fa-IR" altLang="zh-CN">
                <a:latin typeface="Times New Roman" pitchFamily="18" charset="0"/>
              </a:endParaRPr>
            </a:p>
          </p:txBody>
        </p:sp>
        <p:sp>
          <p:nvSpPr>
            <p:cNvPr id="10" name="TextBox 25"/>
            <p:cNvSpPr txBox="1">
              <a:spLocks noChangeArrowheads="1"/>
            </p:cNvSpPr>
            <p:nvPr/>
          </p:nvSpPr>
          <p:spPr bwMode="auto">
            <a:xfrm>
              <a:off x="2655478" y="4038599"/>
              <a:ext cx="1301838" cy="6197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2000" b="1" baseline="0">
                  <a:latin typeface="Arial" charset="0"/>
                  <a:ea typeface="宋体" pitchFamily="-128" charset="-122"/>
                </a:rPr>
                <a:t>DC</a:t>
              </a:r>
            </a:p>
          </p:txBody>
        </p:sp>
      </p:grpSp>
      <p:sp>
        <p:nvSpPr>
          <p:cNvPr id="11" name="上箭头 29"/>
          <p:cNvSpPr>
            <a:spLocks noChangeArrowheads="1"/>
          </p:cNvSpPr>
          <p:nvPr/>
        </p:nvSpPr>
        <p:spPr bwMode="auto">
          <a:xfrm>
            <a:off x="1219200" y="3122815"/>
            <a:ext cx="457200" cy="439275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 algn="ctr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ea typeface="宋体" pitchFamily="-128" charset="-122"/>
            </a:endParaRPr>
          </a:p>
        </p:txBody>
      </p:sp>
      <p:grpSp>
        <p:nvGrpSpPr>
          <p:cNvPr id="12" name="Group 13"/>
          <p:cNvGrpSpPr>
            <a:grpSpLocks/>
          </p:cNvGrpSpPr>
          <p:nvPr/>
        </p:nvGrpSpPr>
        <p:grpSpPr bwMode="auto">
          <a:xfrm>
            <a:off x="2795760" y="3638290"/>
            <a:ext cx="1828800" cy="400050"/>
            <a:chOff x="1226577" y="4038600"/>
            <a:chExt cx="3999816" cy="542352"/>
          </a:xfrm>
        </p:grpSpPr>
        <p:sp>
          <p:nvSpPr>
            <p:cNvPr id="13" name="Rounded Rectangle 9"/>
            <p:cNvSpPr>
              <a:spLocks noChangeArrowheads="1"/>
            </p:cNvSpPr>
            <p:nvPr/>
          </p:nvSpPr>
          <p:spPr bwMode="auto">
            <a:xfrm>
              <a:off x="1226577" y="4038600"/>
              <a:ext cx="3999816" cy="516526"/>
            </a:xfrm>
            <a:prstGeom prst="roundRect">
              <a:avLst>
                <a:gd name="adj" fmla="val 16667"/>
              </a:avLst>
            </a:prstGeom>
            <a:solidFill>
              <a:schemeClr val="accent3">
                <a:lumMod val="85000"/>
              </a:schemeClr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fa-IR" altLang="zh-CN">
                <a:latin typeface="Times New Roman" pitchFamily="18" charset="0"/>
              </a:endParaRPr>
            </a:p>
          </p:txBody>
        </p:sp>
        <p:sp>
          <p:nvSpPr>
            <p:cNvPr id="14" name="TextBox 32"/>
            <p:cNvSpPr txBox="1">
              <a:spLocks noChangeArrowheads="1"/>
            </p:cNvSpPr>
            <p:nvPr/>
          </p:nvSpPr>
          <p:spPr bwMode="auto">
            <a:xfrm>
              <a:off x="1226577" y="4038600"/>
              <a:ext cx="3999816" cy="5423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altLang="zh-CN" sz="2000" b="1" baseline="0">
                  <a:latin typeface="Arial" charset="0"/>
                  <a:ea typeface="宋体" pitchFamily="-128" charset="-122"/>
                </a:rPr>
                <a:t>Fundamental</a:t>
              </a:r>
            </a:p>
          </p:txBody>
        </p:sp>
      </p:grpSp>
      <p:sp>
        <p:nvSpPr>
          <p:cNvPr id="15" name="上箭头 33"/>
          <p:cNvSpPr>
            <a:spLocks noChangeArrowheads="1"/>
          </p:cNvSpPr>
          <p:nvPr/>
        </p:nvSpPr>
        <p:spPr bwMode="auto">
          <a:xfrm>
            <a:off x="3481560" y="3122815"/>
            <a:ext cx="457200" cy="439275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 algn="ctr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ea typeface="宋体" pitchFamily="-128" charset="-122"/>
            </a:endParaRPr>
          </a:p>
        </p:txBody>
      </p:sp>
      <p:grpSp>
        <p:nvGrpSpPr>
          <p:cNvPr id="16" name="Group 13"/>
          <p:cNvGrpSpPr>
            <a:grpSpLocks/>
          </p:cNvGrpSpPr>
          <p:nvPr/>
        </p:nvGrpSpPr>
        <p:grpSpPr bwMode="auto">
          <a:xfrm>
            <a:off x="5082357" y="3638290"/>
            <a:ext cx="1547812" cy="762000"/>
            <a:chOff x="1583050" y="4038600"/>
            <a:chExt cx="3386497" cy="1032897"/>
          </a:xfrm>
        </p:grpSpPr>
        <p:sp>
          <p:nvSpPr>
            <p:cNvPr id="17" name="Rounded Rectangle 9"/>
            <p:cNvSpPr>
              <a:spLocks noChangeArrowheads="1"/>
            </p:cNvSpPr>
            <p:nvPr/>
          </p:nvSpPr>
          <p:spPr bwMode="auto">
            <a:xfrm>
              <a:off x="1583050" y="4038600"/>
              <a:ext cx="3386497" cy="1032897"/>
            </a:xfrm>
            <a:prstGeom prst="roundRect">
              <a:avLst>
                <a:gd name="adj" fmla="val 16667"/>
              </a:avLst>
            </a:prstGeom>
            <a:solidFill>
              <a:schemeClr val="accent3">
                <a:lumMod val="85000"/>
              </a:schemeClr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fa-IR" altLang="zh-CN">
                <a:latin typeface="Times New Roman" pitchFamily="18" charset="0"/>
              </a:endParaRPr>
            </a:p>
          </p:txBody>
        </p:sp>
        <p:sp>
          <p:nvSpPr>
            <p:cNvPr id="18" name="TextBox 39"/>
            <p:cNvSpPr txBox="1">
              <a:spLocks noChangeArrowheads="1"/>
            </p:cNvSpPr>
            <p:nvPr/>
          </p:nvSpPr>
          <p:spPr bwMode="auto">
            <a:xfrm>
              <a:off x="1814174" y="4038600"/>
              <a:ext cx="2991293" cy="95954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2000" b="1" baseline="0">
                  <a:latin typeface="Arial" charset="0"/>
                  <a:ea typeface="宋体" pitchFamily="-128" charset="-122"/>
                </a:rPr>
                <a:t>Second </a:t>
              </a:r>
            </a:p>
            <a:p>
              <a:r>
                <a:rPr lang="en-US" altLang="zh-CN" sz="2000" b="1" baseline="0">
                  <a:latin typeface="Arial" charset="0"/>
                  <a:ea typeface="宋体" pitchFamily="-128" charset="-122"/>
                </a:rPr>
                <a:t>Harmonic</a:t>
              </a:r>
            </a:p>
          </p:txBody>
        </p:sp>
      </p:grpSp>
      <p:sp>
        <p:nvSpPr>
          <p:cNvPr id="19" name="上箭头 40"/>
          <p:cNvSpPr>
            <a:spLocks noChangeArrowheads="1"/>
          </p:cNvSpPr>
          <p:nvPr/>
        </p:nvSpPr>
        <p:spPr bwMode="auto">
          <a:xfrm>
            <a:off x="5604644" y="3122815"/>
            <a:ext cx="457200" cy="439275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 algn="ctr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ea typeface="宋体" pitchFamily="-128" charset="-122"/>
            </a:endParaRPr>
          </a:p>
        </p:txBody>
      </p:sp>
      <p:grpSp>
        <p:nvGrpSpPr>
          <p:cNvPr id="20" name="Group 13"/>
          <p:cNvGrpSpPr>
            <a:grpSpLocks/>
          </p:cNvGrpSpPr>
          <p:nvPr/>
        </p:nvGrpSpPr>
        <p:grpSpPr bwMode="auto">
          <a:xfrm>
            <a:off x="7070827" y="3638290"/>
            <a:ext cx="1547813" cy="762000"/>
            <a:chOff x="1583050" y="4038600"/>
            <a:chExt cx="3386497" cy="1032897"/>
          </a:xfrm>
        </p:grpSpPr>
        <p:sp>
          <p:nvSpPr>
            <p:cNvPr id="21" name="Rounded Rectangle 9"/>
            <p:cNvSpPr>
              <a:spLocks noChangeArrowheads="1"/>
            </p:cNvSpPr>
            <p:nvPr/>
          </p:nvSpPr>
          <p:spPr bwMode="auto">
            <a:xfrm>
              <a:off x="1583050" y="4038600"/>
              <a:ext cx="3386497" cy="1032897"/>
            </a:xfrm>
            <a:prstGeom prst="roundRect">
              <a:avLst>
                <a:gd name="adj" fmla="val 16667"/>
              </a:avLst>
            </a:prstGeom>
            <a:solidFill>
              <a:schemeClr val="accent3">
                <a:lumMod val="85000"/>
              </a:schemeClr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fa-IR" altLang="zh-CN">
                <a:latin typeface="Times New Roman" pitchFamily="18" charset="0"/>
              </a:endParaRPr>
            </a:p>
          </p:txBody>
        </p:sp>
        <p:sp>
          <p:nvSpPr>
            <p:cNvPr id="22" name="TextBox 43"/>
            <p:cNvSpPr txBox="1">
              <a:spLocks noChangeArrowheads="1"/>
            </p:cNvSpPr>
            <p:nvPr/>
          </p:nvSpPr>
          <p:spPr bwMode="auto">
            <a:xfrm>
              <a:off x="1814174" y="4038600"/>
              <a:ext cx="2991293" cy="95954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2000" b="1" baseline="0">
                  <a:latin typeface="Arial" charset="0"/>
                  <a:ea typeface="宋体" pitchFamily="-128" charset="-122"/>
                </a:rPr>
                <a:t>Third</a:t>
              </a:r>
            </a:p>
            <a:p>
              <a:r>
                <a:rPr lang="en-US" altLang="zh-CN" sz="2000" b="1" baseline="0">
                  <a:latin typeface="Arial" charset="0"/>
                  <a:ea typeface="宋体" pitchFamily="-128" charset="-122"/>
                </a:rPr>
                <a:t>Harmonic</a:t>
              </a:r>
            </a:p>
          </p:txBody>
        </p:sp>
      </p:grpSp>
      <p:sp>
        <p:nvSpPr>
          <p:cNvPr id="23" name="上箭头 44"/>
          <p:cNvSpPr>
            <a:spLocks noChangeArrowheads="1"/>
          </p:cNvSpPr>
          <p:nvPr/>
        </p:nvSpPr>
        <p:spPr bwMode="auto">
          <a:xfrm>
            <a:off x="7593115" y="3122815"/>
            <a:ext cx="457200" cy="439275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 algn="ctr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ea typeface="宋体" pitchFamily="-12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93022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" grpId="0" animBg="1"/>
      <p:bldP spid="15" grpId="0" animBg="1"/>
      <p:bldP spid="19" grpId="0" animBg="1"/>
      <p:bldP spid="23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Harmonic Distortion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304801" y="933262"/>
            <a:ext cx="2938271" cy="43354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 More signal loss and distortion</a:t>
            </a:r>
          </a:p>
          <a:p>
            <a:r>
              <a:rPr lang="en-US" dirty="0"/>
              <a:t> Interference to other systems</a:t>
            </a:r>
          </a:p>
          <a:p>
            <a:r>
              <a:rPr lang="en-US" dirty="0"/>
              <a:t> Sometimes can be used to create frequency multipliers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597466" y="4345663"/>
            <a:ext cx="7908199" cy="2043894"/>
            <a:chOff x="597466" y="4699231"/>
            <a:chExt cx="7908199" cy="2043894"/>
          </a:xfrm>
        </p:grpSpPr>
        <p:pic>
          <p:nvPicPr>
            <p:cNvPr id="5" name="Picture 4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421515" y="4699231"/>
              <a:ext cx="6084150" cy="20438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" name="TextBox 5"/>
            <p:cNvSpPr txBox="1"/>
            <p:nvPr/>
          </p:nvSpPr>
          <p:spPr>
            <a:xfrm>
              <a:off x="597466" y="4703146"/>
              <a:ext cx="193795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4D4D4D"/>
                  </a:solidFill>
                  <a:latin typeface="+mj-lt"/>
                </a:rPr>
                <a:t>GSM900 Band</a:t>
              </a:r>
            </a:p>
          </p:txBody>
        </p:sp>
        <p:cxnSp>
          <p:nvCxnSpPr>
            <p:cNvPr id="8" name="Straight Arrow Connector 7"/>
            <p:cNvCxnSpPr/>
            <p:nvPr/>
          </p:nvCxnSpPr>
          <p:spPr>
            <a:xfrm>
              <a:off x="1842807" y="5509339"/>
              <a:ext cx="864973" cy="529451"/>
            </a:xfrm>
            <a:prstGeom prst="straightConnector1">
              <a:avLst/>
            </a:prstGeom>
            <a:ln w="38100">
              <a:solidFill>
                <a:srgbClr val="4D4D4D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602" name="Picture 2" descr="http://hyperphysics.phy-astr.gsu.edu/hbase/audio/imgaud/amp2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0501" y="692648"/>
            <a:ext cx="5715000" cy="2971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1406001" y="6642556"/>
            <a:ext cx="4572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>
                <a:solidFill>
                  <a:srgbClr val="4D4D4D"/>
                </a:solidFill>
              </a:rPr>
              <a:t>http://hyperphysics.phy-astr.gsu.edu/hbase/audio/amp.html</a:t>
            </a:r>
          </a:p>
        </p:txBody>
      </p:sp>
    </p:spTree>
    <p:extLst>
      <p:ext uri="{BB962C8B-B14F-4D97-AF65-F5344CB8AC3E}">
        <p14:creationId xmlns:p14="http://schemas.microsoft.com/office/powerpoint/2010/main" val="2142051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Amplifiers in RF/Microwave Systems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4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en-US" dirty="0"/>
                  <a:t>How are RF/microwave transistors made?</a:t>
                </a:r>
              </a:p>
              <a:p>
                <a:pPr lvl="1"/>
                <a:r>
                  <a:rPr lang="en-US" dirty="0"/>
                  <a:t>Not much different from low-frequency ac amplifiers; but you need </a:t>
                </a:r>
                <a:r>
                  <a:rPr lang="en-US" b="1" dirty="0"/>
                  <a:t>very fast</a:t>
                </a:r>
                <a:r>
                  <a:rPr lang="en-US" dirty="0"/>
                  <a:t> transistors</a:t>
                </a:r>
              </a:p>
              <a:p>
                <a:pPr lvl="1"/>
                <a:r>
                  <a:rPr lang="en-US" dirty="0"/>
                  <a:t>A good rule of thumb is to have the transistor’s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&gt;3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preferably</a:t>
                </a:r>
                <a:r>
                  <a:rPr lang="en-US" i="1" dirty="0">
                    <a:latin typeface="Times" panose="02020603050405020304" pitchFamily="18" charset="0"/>
                    <a:cs typeface="Times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&gt;10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is the transition frequency of the transistor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is the operation frequency of the amplifier. 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5" name="Tex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 rotWithShape="0">
                <a:blip r:embed="rId3"/>
                <a:stretch>
                  <a:fillRect l="-1723" t="-12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362" name="Picture 2" descr="http://2.bp.blogspot.com/-Az4AqNZziWs/T0qxoraHmrI/AAAAAAAAABc/LFq1AHbq-v8/s1600/Common_Emitter_amplifier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0244" y="3059401"/>
            <a:ext cx="3890074" cy="3310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123268" y="6370102"/>
            <a:ext cx="47147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292929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A common emitter amplifier for RF frequencies</a:t>
            </a:r>
          </a:p>
        </p:txBody>
      </p:sp>
    </p:spTree>
    <p:extLst>
      <p:ext uri="{BB962C8B-B14F-4D97-AF65-F5344CB8AC3E}">
        <p14:creationId xmlns:p14="http://schemas.microsoft.com/office/powerpoint/2010/main" val="36083879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sz="2400" dirty="0"/>
              <a:t> Gain Compression</a:t>
            </a:r>
          </a:p>
        </p:txBody>
      </p:sp>
      <p:graphicFrame>
        <p:nvGraphicFramePr>
          <p:cNvPr id="44034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36951228"/>
              </p:ext>
            </p:extLst>
          </p:nvPr>
        </p:nvGraphicFramePr>
        <p:xfrm>
          <a:off x="485517" y="1484149"/>
          <a:ext cx="1548971" cy="4038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69" name="Equation" r:id="rId3" imgW="876240" imgH="228600" progId="Equation.DSMT4">
                  <p:embed/>
                </p:oleObj>
              </mc:Choice>
              <mc:Fallback>
                <p:oleObj name="Equation" r:id="rId3" imgW="87624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5517" y="1484149"/>
                        <a:ext cx="1548971" cy="40388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035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93169308"/>
              </p:ext>
            </p:extLst>
          </p:nvPr>
        </p:nvGraphicFramePr>
        <p:xfrm>
          <a:off x="485517" y="2064705"/>
          <a:ext cx="8499140" cy="1204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70" name="Equation" r:id="rId5" imgW="5003640" imgH="711000" progId="Equation.DSMT4">
                  <p:embed/>
                </p:oleObj>
              </mc:Choice>
              <mc:Fallback>
                <p:oleObj name="Equation" r:id="rId5" imgW="5003640" imgH="7110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5517" y="2064705"/>
                        <a:ext cx="8499140" cy="12049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485517" y="4498568"/>
            <a:ext cx="115929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4D4D4D"/>
                </a:solidFill>
                <a:latin typeface="+mj-lt"/>
              </a:rPr>
              <a:t>Gain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 bwMode="auto">
          <a:xfrm>
            <a:off x="304801" y="0"/>
            <a:ext cx="73914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 dirty="0">
                <a:ln>
                  <a:noFill/>
                </a:ln>
                <a:solidFill>
                  <a:srgbClr val="C2990E"/>
                </a:solidFill>
                <a:effectLst/>
                <a:uLnTx/>
                <a:uFillTx/>
                <a:latin typeface="Franklin Gothic Medium Cond" panose="020B0606030402020204" pitchFamily="34" charset="0"/>
                <a:ea typeface="+mj-ea"/>
                <a:cs typeface="+mj-cs"/>
              </a:rPr>
              <a:t>Effects of Non-linearity</a:t>
            </a:r>
          </a:p>
        </p:txBody>
      </p:sp>
      <p:grpSp>
        <p:nvGrpSpPr>
          <p:cNvPr id="8" name="Group 13"/>
          <p:cNvGrpSpPr>
            <a:grpSpLocks/>
          </p:cNvGrpSpPr>
          <p:nvPr/>
        </p:nvGrpSpPr>
        <p:grpSpPr bwMode="auto">
          <a:xfrm>
            <a:off x="3024360" y="3919461"/>
            <a:ext cx="1828800" cy="400050"/>
            <a:chOff x="1226577" y="4038600"/>
            <a:chExt cx="3999816" cy="542352"/>
          </a:xfrm>
        </p:grpSpPr>
        <p:sp>
          <p:nvSpPr>
            <p:cNvPr id="10" name="Rounded Rectangle 9"/>
            <p:cNvSpPr>
              <a:spLocks noChangeArrowheads="1"/>
            </p:cNvSpPr>
            <p:nvPr/>
          </p:nvSpPr>
          <p:spPr bwMode="auto">
            <a:xfrm>
              <a:off x="1226577" y="4038600"/>
              <a:ext cx="3999816" cy="516526"/>
            </a:xfrm>
            <a:prstGeom prst="roundRect">
              <a:avLst>
                <a:gd name="adj" fmla="val 16667"/>
              </a:avLst>
            </a:prstGeom>
            <a:solidFill>
              <a:schemeClr val="accent3">
                <a:lumMod val="85000"/>
              </a:schemeClr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fa-IR" altLang="zh-CN">
                <a:latin typeface="Times New Roman" pitchFamily="18" charset="0"/>
              </a:endParaRPr>
            </a:p>
          </p:txBody>
        </p:sp>
        <p:sp>
          <p:nvSpPr>
            <p:cNvPr id="11" name="TextBox 32"/>
            <p:cNvSpPr txBox="1">
              <a:spLocks noChangeArrowheads="1"/>
            </p:cNvSpPr>
            <p:nvPr/>
          </p:nvSpPr>
          <p:spPr bwMode="auto">
            <a:xfrm>
              <a:off x="1226577" y="4038600"/>
              <a:ext cx="3999816" cy="5423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altLang="zh-CN" sz="2000" b="1" baseline="0">
                  <a:latin typeface="Arial" charset="0"/>
                  <a:ea typeface="宋体" pitchFamily="-128" charset="-122"/>
                </a:rPr>
                <a:t>Fundamental</a:t>
              </a:r>
            </a:p>
          </p:txBody>
        </p:sp>
      </p:grpSp>
      <p:sp>
        <p:nvSpPr>
          <p:cNvPr id="12" name="上箭头 33"/>
          <p:cNvSpPr>
            <a:spLocks noChangeArrowheads="1"/>
          </p:cNvSpPr>
          <p:nvPr/>
        </p:nvSpPr>
        <p:spPr bwMode="auto">
          <a:xfrm>
            <a:off x="3710160" y="3403986"/>
            <a:ext cx="457200" cy="439275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 algn="ctr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ea typeface="宋体" pitchFamily="-128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1735056" y="4636414"/>
                <a:ext cx="6532301" cy="149367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sz="3600" b="0" i="1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6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36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36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3600" b="0" i="1" smtClean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b="0" i="1" smtClean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3600" b="0" i="1" smtClean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36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36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6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num>
                            <m:den>
                              <m:r>
                                <a:rPr lang="en-US" sz="36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  <m:sSub>
                            <m:sSubPr>
                              <m:ctrlPr>
                                <a:rPr lang="en-US" sz="36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36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sz="36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36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36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sz="3600" b="0" i="1" smtClean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</m:num>
                        <m:den>
                          <m:sSub>
                            <m:sSubPr>
                              <m:ctrlPr>
                                <a:rPr lang="en-US" sz="3600" b="0" i="1" smtClean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3600" b="0" i="0" smtClean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</m:e>
                            <m:sub>
                              <m:r>
                                <a:rPr lang="en-US" sz="3600" b="0" i="0" smtClean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en-US" sz="3600" b="0" i="0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32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3200" i="1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32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sz="32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sSub>
                        <m:sSubPr>
                          <m:ctrlPr>
                            <a:rPr lang="en-US" sz="32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32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Sup>
                        <m:sSubSupPr>
                          <m:ctrlPr>
                            <a:rPr lang="en-US" sz="32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2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32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32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3200" dirty="0">
                  <a:solidFill>
                    <a:srgbClr val="4D4D4D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5056" y="4636414"/>
                <a:ext cx="6532301" cy="1493679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57991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2" grpId="0" animBg="1"/>
      <p:bldP spid="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7850" y="2191512"/>
            <a:ext cx="8032750" cy="2217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5" name="Group 13"/>
          <p:cNvGrpSpPr>
            <a:grpSpLocks/>
          </p:cNvGrpSpPr>
          <p:nvPr/>
        </p:nvGrpSpPr>
        <p:grpSpPr bwMode="auto">
          <a:xfrm>
            <a:off x="1828800" y="4961693"/>
            <a:ext cx="1463675" cy="400050"/>
            <a:chOff x="1583048" y="4038599"/>
            <a:chExt cx="3424140" cy="619738"/>
          </a:xfrm>
        </p:grpSpPr>
        <p:sp>
          <p:nvSpPr>
            <p:cNvPr id="6" name="Rounded Rectangle 9"/>
            <p:cNvSpPr>
              <a:spLocks noChangeArrowheads="1"/>
            </p:cNvSpPr>
            <p:nvPr/>
          </p:nvSpPr>
          <p:spPr bwMode="auto">
            <a:xfrm>
              <a:off x="1583048" y="4038599"/>
              <a:ext cx="3387002" cy="590227"/>
            </a:xfrm>
            <a:prstGeom prst="roundRect">
              <a:avLst>
                <a:gd name="adj" fmla="val 16667"/>
              </a:avLst>
            </a:prstGeom>
            <a:solidFill>
              <a:schemeClr val="accent3">
                <a:lumMod val="85000"/>
              </a:schemeClr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fa-IR" altLang="zh-CN">
                <a:latin typeface="Times New Roman" pitchFamily="18" charset="0"/>
              </a:endParaRPr>
            </a:p>
          </p:txBody>
        </p:sp>
        <p:sp>
          <p:nvSpPr>
            <p:cNvPr id="7" name="TextBox 19"/>
            <p:cNvSpPr txBox="1">
              <a:spLocks noChangeArrowheads="1"/>
            </p:cNvSpPr>
            <p:nvPr/>
          </p:nvSpPr>
          <p:spPr bwMode="auto">
            <a:xfrm>
              <a:off x="1605618" y="4038599"/>
              <a:ext cx="3401570" cy="6197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2000" b="1" baseline="0" dirty="0">
                  <a:latin typeface="Arial" charset="0"/>
                  <a:ea typeface="宋体" pitchFamily="-128" charset="-122"/>
                </a:rPr>
                <a:t>Expansive</a:t>
              </a:r>
            </a:p>
          </p:txBody>
        </p:sp>
      </p:grpSp>
      <p:sp>
        <p:nvSpPr>
          <p:cNvPr id="8" name="上箭头 20"/>
          <p:cNvSpPr>
            <a:spLocks noChangeArrowheads="1"/>
          </p:cNvSpPr>
          <p:nvPr/>
        </p:nvSpPr>
        <p:spPr bwMode="auto">
          <a:xfrm>
            <a:off x="2362200" y="4226133"/>
            <a:ext cx="457200" cy="586271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 algn="ctr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ea typeface="宋体" pitchFamily="-128" charset="-122"/>
            </a:endParaRPr>
          </a:p>
        </p:txBody>
      </p:sp>
      <p:grpSp>
        <p:nvGrpSpPr>
          <p:cNvPr id="9" name="Group 13"/>
          <p:cNvGrpSpPr>
            <a:grpSpLocks/>
          </p:cNvGrpSpPr>
          <p:nvPr/>
        </p:nvGrpSpPr>
        <p:grpSpPr bwMode="auto">
          <a:xfrm>
            <a:off x="6019800" y="4961693"/>
            <a:ext cx="1828800" cy="400050"/>
            <a:chOff x="1583048" y="4038601"/>
            <a:chExt cx="3742968" cy="619738"/>
          </a:xfrm>
        </p:grpSpPr>
        <p:sp>
          <p:nvSpPr>
            <p:cNvPr id="10" name="Rounded Rectangle 9"/>
            <p:cNvSpPr>
              <a:spLocks noChangeArrowheads="1"/>
            </p:cNvSpPr>
            <p:nvPr/>
          </p:nvSpPr>
          <p:spPr bwMode="auto">
            <a:xfrm>
              <a:off x="1583048" y="4038601"/>
              <a:ext cx="3742968" cy="590227"/>
            </a:xfrm>
            <a:prstGeom prst="roundRect">
              <a:avLst>
                <a:gd name="adj" fmla="val 16667"/>
              </a:avLst>
            </a:prstGeom>
            <a:solidFill>
              <a:schemeClr val="accent3">
                <a:lumMod val="85000"/>
              </a:schemeClr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r>
                <a:rPr lang="en-US" altLang="zh-CN" sz="2000" b="1" baseline="0" dirty="0">
                  <a:latin typeface="Arial" charset="0"/>
                  <a:ea typeface="宋体" charset="-122"/>
                </a:rPr>
                <a:t>Compressive</a:t>
              </a:r>
              <a:endParaRPr lang="fa-IR" altLang="zh-CN" sz="2000" b="1" baseline="0" dirty="0">
                <a:latin typeface="Arial" charset="0"/>
                <a:ea typeface="宋体" charset="-122"/>
              </a:endParaRPr>
            </a:p>
          </p:txBody>
        </p:sp>
        <p:sp>
          <p:nvSpPr>
            <p:cNvPr id="11" name="TextBox 23"/>
            <p:cNvSpPr txBox="1">
              <a:spLocks noChangeArrowheads="1"/>
            </p:cNvSpPr>
            <p:nvPr/>
          </p:nvSpPr>
          <p:spPr bwMode="auto">
            <a:xfrm>
              <a:off x="3090349" y="4038601"/>
              <a:ext cx="432095" cy="6197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endParaRPr lang="en-US" altLang="zh-CN" sz="2000" b="1" baseline="0">
                <a:latin typeface="Arial" charset="0"/>
                <a:ea typeface="宋体" pitchFamily="-128" charset="-122"/>
              </a:endParaRPr>
            </a:p>
          </p:txBody>
        </p:sp>
      </p:grpSp>
      <p:sp>
        <p:nvSpPr>
          <p:cNvPr id="12" name="上箭头 24"/>
          <p:cNvSpPr>
            <a:spLocks noChangeArrowheads="1"/>
          </p:cNvSpPr>
          <p:nvPr/>
        </p:nvSpPr>
        <p:spPr bwMode="auto">
          <a:xfrm>
            <a:off x="6705600" y="4226133"/>
            <a:ext cx="457200" cy="586271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 algn="ctr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ea typeface="宋体" pitchFamily="-128" charset="-122"/>
            </a:endParaRPr>
          </a:p>
        </p:txBody>
      </p:sp>
      <p:sp>
        <p:nvSpPr>
          <p:cNvPr id="13" name="Rounded Rectangle 12"/>
          <p:cNvSpPr/>
          <p:nvPr/>
        </p:nvSpPr>
        <p:spPr bwMode="auto">
          <a:xfrm>
            <a:off x="4907901" y="2048256"/>
            <a:ext cx="3758682" cy="4608576"/>
          </a:xfrm>
          <a:prstGeom prst="roundRect">
            <a:avLst>
              <a:gd name="adj" fmla="val 12450"/>
            </a:avLst>
          </a:prstGeom>
          <a:noFill/>
          <a:ln w="28575" cap="flat" cmpd="sng" algn="ctr">
            <a:solidFill>
              <a:srgbClr val="C0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1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099265" y="5367325"/>
            <a:ext cx="33759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+mj-lt"/>
              </a:rPr>
              <a:t>Most RF/microwave component/circuits are compressive</a:t>
            </a:r>
          </a:p>
        </p:txBody>
      </p:sp>
      <p:sp>
        <p:nvSpPr>
          <p:cNvPr id="16" name="Title 1"/>
          <p:cNvSpPr txBox="1">
            <a:spLocks/>
          </p:cNvSpPr>
          <p:nvPr/>
        </p:nvSpPr>
        <p:spPr bwMode="auto">
          <a:xfrm>
            <a:off x="304800" y="0"/>
            <a:ext cx="73914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 dirty="0">
                <a:ln>
                  <a:noFill/>
                </a:ln>
                <a:solidFill>
                  <a:srgbClr val="C2990E"/>
                </a:solidFill>
                <a:effectLst/>
                <a:uLnTx/>
                <a:uFillTx/>
                <a:latin typeface="Franklin Gothic Medium Cond" panose="020B0606030402020204" pitchFamily="34" charset="0"/>
                <a:ea typeface="+mj-ea"/>
                <a:cs typeface="+mj-cs"/>
              </a:rPr>
              <a:t>Gain Compression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577850" y="875455"/>
                <a:ext cx="3147015" cy="10025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sz="3600" b="0" i="1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32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3200" i="1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32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sz="32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sSub>
                        <m:sSubPr>
                          <m:ctrlPr>
                            <a:rPr lang="en-US" sz="32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32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Sup>
                        <m:sSubSupPr>
                          <m:ctrlPr>
                            <a:rPr lang="en-US" sz="32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2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32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32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3200" dirty="0">
                  <a:solidFill>
                    <a:srgbClr val="4D4D4D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850" y="875455"/>
                <a:ext cx="3147015" cy="100258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28983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Gain Compression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 P</a:t>
            </a:r>
            <a:r>
              <a:rPr lang="en-US" baseline="-25000" dirty="0"/>
              <a:t>1dB</a:t>
            </a:r>
            <a:r>
              <a:rPr lang="en-US" dirty="0"/>
              <a:t>: </a:t>
            </a:r>
            <a:r>
              <a:rPr lang="en-US" b="0" dirty="0"/>
              <a:t>power at 1-dB compression</a:t>
            </a:r>
          </a:p>
          <a:p>
            <a:r>
              <a:rPr lang="en-US" dirty="0"/>
              <a:t> </a:t>
            </a:r>
            <a:r>
              <a:rPr lang="en-US" dirty="0" err="1"/>
              <a:t>P</a:t>
            </a:r>
            <a:r>
              <a:rPr lang="en-US" baseline="-25000" dirty="0" err="1"/>
              <a:t>sat</a:t>
            </a:r>
            <a:r>
              <a:rPr lang="en-US" dirty="0"/>
              <a:t>: </a:t>
            </a:r>
            <a:r>
              <a:rPr lang="en-US" b="0" dirty="0"/>
              <a:t>power at saturation</a:t>
            </a:r>
          </a:p>
          <a:p>
            <a:r>
              <a:rPr lang="en-US" dirty="0"/>
              <a:t>If you need very good linearity, you should operate a few dBs below the P1dB point; this is called power back-off</a:t>
            </a:r>
            <a:endParaRPr lang="en-US" b="0" dirty="0"/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 rotWithShape="1">
          <a:blip r:embed="rId2" cstate="print"/>
          <a:srcRect b="1924"/>
          <a:stretch/>
        </p:blipFill>
        <p:spPr bwMode="auto">
          <a:xfrm>
            <a:off x="1641416" y="3003287"/>
            <a:ext cx="5788636" cy="3854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6434630" y="2943570"/>
            <a:ext cx="6126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err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</a:t>
            </a:r>
            <a:r>
              <a:rPr lang="en-US" b="1" i="1" baseline="-25000" dirty="0" err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sat</a:t>
            </a:r>
            <a:endParaRPr lang="en-US" b="1" i="1" baseline="-250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6434630" y="3405235"/>
            <a:ext cx="231668" cy="428210"/>
          </a:xfrm>
          <a:prstGeom prst="straightConnector1">
            <a:avLst/>
          </a:prstGeom>
          <a:ln w="19050">
            <a:solidFill>
              <a:schemeClr val="bg2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99388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Gain Compression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sz="2600" dirty="0"/>
              <a:t> Effect on modulated signals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14400" y="1719649"/>
            <a:ext cx="7162800" cy="2978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345996" y="4872675"/>
            <a:ext cx="8077200" cy="1066800"/>
          </a:xfrm>
          <a:prstGeom prst="rect">
            <a:avLst/>
          </a:prstGeom>
          <a:noFill/>
          <a:ln w="12700" cap="rnd">
            <a:solidFill>
              <a:srgbClr val="000000"/>
            </a:solidFill>
            <a:prstDash val="sysDot"/>
            <a:miter lim="800000"/>
            <a:headEnd/>
            <a:tailEnd/>
          </a:ln>
        </p:spPr>
        <p:txBody>
          <a:bodyPr/>
          <a:lstStyle/>
          <a:p>
            <a:pPr marL="342900" indent="-342900" algn="l">
              <a:spcBef>
                <a:spcPct val="20000"/>
              </a:spcBef>
              <a:buClr>
                <a:srgbClr val="FF0000"/>
              </a:buClr>
              <a:buFont typeface="Wingdings" pitchFamily="2" charset="2"/>
              <a:buChar char="Ø"/>
              <a:defRPr/>
            </a:pPr>
            <a:r>
              <a:rPr lang="en-US" altLang="zh-CN" sz="2200" kern="0" baseline="0" dirty="0">
                <a:solidFill>
                  <a:srgbClr val="0070C0"/>
                </a:solidFill>
                <a:latin typeface="Kalinga" panose="020B0502040204020203" pitchFamily="34" charset="0"/>
                <a:ea typeface="宋体" charset="-122"/>
                <a:cs typeface="Kalinga" panose="020B0502040204020203" pitchFamily="34" charset="0"/>
              </a:rPr>
              <a:t>FM signal carries no information in its amplitude and hence tolerates compression</a:t>
            </a:r>
          </a:p>
          <a:p>
            <a:pPr marL="342900" indent="-342900" algn="l">
              <a:spcBef>
                <a:spcPct val="20000"/>
              </a:spcBef>
              <a:buClr>
                <a:srgbClr val="FF0000"/>
              </a:buClr>
              <a:buFont typeface="Wingdings" pitchFamily="2" charset="2"/>
              <a:buChar char="Ø"/>
              <a:defRPr/>
            </a:pPr>
            <a:r>
              <a:rPr lang="en-US" altLang="zh-CN" sz="2200" kern="0" baseline="0" dirty="0">
                <a:solidFill>
                  <a:srgbClr val="0070C0"/>
                </a:solidFill>
                <a:latin typeface="Kalinga" panose="020B0502040204020203" pitchFamily="34" charset="0"/>
                <a:ea typeface="宋体" charset="-122"/>
                <a:cs typeface="Kalinga" panose="020B0502040204020203" pitchFamily="34" charset="0"/>
              </a:rPr>
              <a:t>AM contains information in its amplitude, hence distorted by compression</a:t>
            </a:r>
          </a:p>
          <a:p>
            <a:pPr marL="342900" indent="-342900" algn="l">
              <a:spcBef>
                <a:spcPct val="20000"/>
              </a:spcBef>
              <a:buClr>
                <a:srgbClr val="FF0000"/>
              </a:buClr>
              <a:buFont typeface="Wingdings" pitchFamily="2" charset="2"/>
              <a:buChar char="Ø"/>
              <a:defRPr/>
            </a:pPr>
            <a:endParaRPr lang="en-US" altLang="zh-CN" sz="2200" kern="0" baseline="0" dirty="0">
              <a:solidFill>
                <a:srgbClr val="0070C0"/>
              </a:solidFill>
              <a:latin typeface="Kalinga" panose="020B0502040204020203" pitchFamily="34" charset="0"/>
              <a:ea typeface="宋体" charset="-122"/>
              <a:cs typeface="Kalinga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98985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Gain Compression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 Desensitization: </a:t>
            </a:r>
          </a:p>
          <a:p>
            <a:pPr lvl="1"/>
            <a:r>
              <a:rPr lang="en-US" altLang="zh-CN" b="0" dirty="0">
                <a:ea typeface="宋体" charset="-122"/>
              </a:rPr>
              <a:t>the receiver gain is reduced by the large excursions produced by the interferer even though the desired signal itself is small.</a:t>
            </a:r>
            <a:endParaRPr lang="en-US" b="0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19665" y="2291611"/>
            <a:ext cx="7929725" cy="25846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54274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00134233"/>
              </p:ext>
            </p:extLst>
          </p:nvPr>
        </p:nvGraphicFramePr>
        <p:xfrm>
          <a:off x="4069793" y="5077761"/>
          <a:ext cx="4814501" cy="7744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27" name="Equation" r:id="rId5" imgW="2679480" imgH="431640" progId="Equation.DSMT4">
                  <p:embed/>
                </p:oleObj>
              </mc:Choice>
              <mc:Fallback>
                <p:oleObj name="Equation" r:id="rId5" imgW="2679480" imgH="431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69793" y="5077761"/>
                        <a:ext cx="4814501" cy="77442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275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25531516"/>
              </p:ext>
            </p:extLst>
          </p:nvPr>
        </p:nvGraphicFramePr>
        <p:xfrm>
          <a:off x="819665" y="5263359"/>
          <a:ext cx="2735263" cy="403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28" name="Equation" r:id="rId7" imgW="1549080" imgH="228600" progId="Equation.DSMT4">
                  <p:embed/>
                </p:oleObj>
              </mc:Choice>
              <mc:Fallback>
                <p:oleObj name="Equation" r:id="rId7" imgW="154908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9665" y="5263359"/>
                        <a:ext cx="2735263" cy="4032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276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74190825"/>
              </p:ext>
            </p:extLst>
          </p:nvPr>
        </p:nvGraphicFramePr>
        <p:xfrm>
          <a:off x="5564231" y="5852181"/>
          <a:ext cx="912812" cy="409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29" name="Equation" r:id="rId9" imgW="507960" imgH="228600" progId="Equation.DSMT4">
                  <p:embed/>
                </p:oleObj>
              </mc:Choice>
              <mc:Fallback>
                <p:oleObj name="Equation" r:id="rId9" imgW="50796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64231" y="5852181"/>
                        <a:ext cx="912812" cy="4095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853195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Effects of Non-linearity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 </a:t>
            </a:r>
            <a:r>
              <a:rPr lang="en-US" dirty="0" err="1"/>
              <a:t>Intermodulation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00200" y="2438400"/>
            <a:ext cx="6096000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5" name="Group 13"/>
          <p:cNvGrpSpPr>
            <a:grpSpLocks/>
          </p:cNvGrpSpPr>
          <p:nvPr/>
        </p:nvGrpSpPr>
        <p:grpSpPr bwMode="auto">
          <a:xfrm>
            <a:off x="533400" y="2286000"/>
            <a:ext cx="1515593" cy="400110"/>
            <a:chOff x="1905242" y="3848027"/>
            <a:chExt cx="3029973" cy="1000817"/>
          </a:xfrm>
        </p:grpSpPr>
        <p:sp>
          <p:nvSpPr>
            <p:cNvPr id="6" name="Rounded Rectangle 9"/>
            <p:cNvSpPr>
              <a:spLocks noChangeArrowheads="1"/>
            </p:cNvSpPr>
            <p:nvPr/>
          </p:nvSpPr>
          <p:spPr bwMode="auto">
            <a:xfrm>
              <a:off x="1905242" y="4038599"/>
              <a:ext cx="2742102" cy="762299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fa-IR" altLang="zh-CN">
                <a:solidFill>
                  <a:srgbClr val="000000"/>
                </a:solidFill>
              </a:endParaRPr>
            </a:p>
          </p:txBody>
        </p:sp>
        <p:sp>
          <p:nvSpPr>
            <p:cNvPr id="7" name="TextBox 8"/>
            <p:cNvSpPr txBox="1">
              <a:spLocks noChangeArrowheads="1"/>
            </p:cNvSpPr>
            <p:nvPr/>
          </p:nvSpPr>
          <p:spPr bwMode="auto">
            <a:xfrm>
              <a:off x="2742543" y="3848027"/>
              <a:ext cx="2192672" cy="10008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2000" b="1" baseline="0">
                  <a:solidFill>
                    <a:srgbClr val="000000"/>
                  </a:solidFill>
                  <a:latin typeface="Arial" charset="0"/>
                  <a:ea typeface="宋体" pitchFamily="-128" charset="-122"/>
                </a:rPr>
                <a:t>desired</a:t>
              </a:r>
              <a:endParaRPr lang="en-US" altLang="zh-CN" sz="2000" b="1">
                <a:solidFill>
                  <a:srgbClr val="000000"/>
                </a:solidFill>
                <a:latin typeface="Arial" charset="0"/>
                <a:ea typeface="宋体" pitchFamily="-128" charset="-122"/>
              </a:endParaRPr>
            </a:p>
          </p:txBody>
        </p:sp>
      </p:grpSp>
      <p:sp>
        <p:nvSpPr>
          <p:cNvPr id="8" name="下箭头 19"/>
          <p:cNvSpPr>
            <a:spLocks noChangeArrowheads="1"/>
          </p:cNvSpPr>
          <p:nvPr/>
        </p:nvSpPr>
        <p:spPr bwMode="auto">
          <a:xfrm rot="19370951">
            <a:off x="1501775" y="2703513"/>
            <a:ext cx="298450" cy="533400"/>
          </a:xfrm>
          <a:prstGeom prst="downArrow">
            <a:avLst>
              <a:gd name="adj1" fmla="val 50000"/>
              <a:gd name="adj2" fmla="val 49861"/>
            </a:avLst>
          </a:prstGeom>
          <a:solidFill>
            <a:schemeClr val="accent1"/>
          </a:solidFill>
          <a:ln w="9525" algn="ctr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solidFill>
                <a:srgbClr val="000000"/>
              </a:solidFill>
              <a:ea typeface="宋体" pitchFamily="-128" charset="-122"/>
            </a:endParaRPr>
          </a:p>
        </p:txBody>
      </p:sp>
      <p:grpSp>
        <p:nvGrpSpPr>
          <p:cNvPr id="9" name="Group 13"/>
          <p:cNvGrpSpPr>
            <a:grpSpLocks/>
          </p:cNvGrpSpPr>
          <p:nvPr/>
        </p:nvGrpSpPr>
        <p:grpSpPr bwMode="auto">
          <a:xfrm>
            <a:off x="2895600" y="1600200"/>
            <a:ext cx="1371600" cy="400050"/>
            <a:chOff x="1905242" y="3848027"/>
            <a:chExt cx="2742102" cy="1000667"/>
          </a:xfrm>
        </p:grpSpPr>
        <p:sp>
          <p:nvSpPr>
            <p:cNvPr id="10" name="Rounded Rectangle 9"/>
            <p:cNvSpPr>
              <a:spLocks noChangeArrowheads="1"/>
            </p:cNvSpPr>
            <p:nvPr/>
          </p:nvSpPr>
          <p:spPr bwMode="auto">
            <a:xfrm>
              <a:off x="1905242" y="4038599"/>
              <a:ext cx="2742102" cy="762299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fa-IR" altLang="zh-CN">
                <a:solidFill>
                  <a:srgbClr val="000000"/>
                </a:solidFill>
              </a:endParaRPr>
            </a:p>
          </p:txBody>
        </p:sp>
        <p:sp>
          <p:nvSpPr>
            <p:cNvPr id="11" name="TextBox 8"/>
            <p:cNvSpPr txBox="1">
              <a:spLocks noChangeArrowheads="1"/>
            </p:cNvSpPr>
            <p:nvPr/>
          </p:nvSpPr>
          <p:spPr bwMode="auto">
            <a:xfrm>
              <a:off x="1982865" y="3848027"/>
              <a:ext cx="2615695" cy="10006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2000" b="1" baseline="0">
                  <a:solidFill>
                    <a:srgbClr val="000000"/>
                  </a:solidFill>
                  <a:latin typeface="Arial" charset="0"/>
                  <a:ea typeface="宋体" pitchFamily="-128" charset="-122"/>
                </a:rPr>
                <a:t>Interferer</a:t>
              </a:r>
              <a:endParaRPr lang="en-US" altLang="zh-CN" sz="2000" b="1">
                <a:solidFill>
                  <a:srgbClr val="000000"/>
                </a:solidFill>
                <a:latin typeface="Arial" charset="0"/>
                <a:ea typeface="宋体" pitchFamily="-128" charset="-122"/>
              </a:endParaRPr>
            </a:p>
          </p:txBody>
        </p:sp>
      </p:grpSp>
      <p:sp>
        <p:nvSpPr>
          <p:cNvPr id="12" name="下箭头 23"/>
          <p:cNvSpPr>
            <a:spLocks noChangeArrowheads="1"/>
          </p:cNvSpPr>
          <p:nvPr/>
        </p:nvSpPr>
        <p:spPr bwMode="auto">
          <a:xfrm rot="2746818">
            <a:off x="2590800" y="1992313"/>
            <a:ext cx="257175" cy="533400"/>
          </a:xfrm>
          <a:prstGeom prst="downArrow">
            <a:avLst>
              <a:gd name="adj1" fmla="val 50000"/>
              <a:gd name="adj2" fmla="val 50104"/>
            </a:avLst>
          </a:prstGeom>
          <a:solidFill>
            <a:schemeClr val="accent1"/>
          </a:solidFill>
          <a:ln w="9525" algn="ctr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solidFill>
                <a:srgbClr val="000000"/>
              </a:solidFill>
              <a:ea typeface="宋体" pitchFamily="-128" charset="-122"/>
            </a:endParaRPr>
          </a:p>
        </p:txBody>
      </p:sp>
      <p:sp>
        <p:nvSpPr>
          <p:cNvPr id="13" name="下箭头 24"/>
          <p:cNvSpPr>
            <a:spLocks noChangeArrowheads="1"/>
          </p:cNvSpPr>
          <p:nvPr/>
        </p:nvSpPr>
        <p:spPr bwMode="auto">
          <a:xfrm rot="2023923">
            <a:off x="3273425" y="2005013"/>
            <a:ext cx="274638" cy="622300"/>
          </a:xfrm>
          <a:prstGeom prst="downArrow">
            <a:avLst>
              <a:gd name="adj1" fmla="val 50000"/>
              <a:gd name="adj2" fmla="val 50059"/>
            </a:avLst>
          </a:prstGeom>
          <a:solidFill>
            <a:schemeClr val="accent1"/>
          </a:solidFill>
          <a:ln w="9525" algn="ctr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solidFill>
                <a:srgbClr val="000000"/>
              </a:solidFill>
              <a:ea typeface="宋体" pitchFamily="-128" charset="-122"/>
            </a:endParaRPr>
          </a:p>
        </p:txBody>
      </p:sp>
      <p:pic>
        <p:nvPicPr>
          <p:cNvPr id="14" name="Picture 2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57600" y="4191000"/>
            <a:ext cx="18288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Rectangle 3"/>
          <p:cNvSpPr txBox="1">
            <a:spLocks noChangeArrowheads="1"/>
          </p:cNvSpPr>
          <p:nvPr/>
        </p:nvSpPr>
        <p:spPr bwMode="auto">
          <a:xfrm>
            <a:off x="457209" y="4812159"/>
            <a:ext cx="8328454" cy="838200"/>
          </a:xfrm>
          <a:prstGeom prst="rect">
            <a:avLst/>
          </a:prstGeom>
          <a:noFill/>
          <a:ln w="12700" cap="rnd">
            <a:solidFill>
              <a:srgbClr val="000000"/>
            </a:solidFill>
            <a:prstDash val="sysDot"/>
            <a:miter lim="800000"/>
            <a:headEnd/>
            <a:tailEnd/>
          </a:ln>
        </p:spPr>
        <p:txBody>
          <a:bodyPr/>
          <a:lstStyle/>
          <a:p>
            <a:pPr marL="342900" indent="-342900" algn="l">
              <a:spcBef>
                <a:spcPct val="20000"/>
              </a:spcBef>
              <a:buClr>
                <a:srgbClr val="FF0000"/>
              </a:buClr>
              <a:buFont typeface="Wingdings" pitchFamily="2" charset="2"/>
              <a:buChar char="Ø"/>
              <a:defRPr/>
            </a:pPr>
            <a:r>
              <a:rPr lang="en-US" altLang="zh-CN" sz="2200" kern="0" baseline="0" dirty="0">
                <a:solidFill>
                  <a:srgbClr val="0070C0"/>
                </a:solidFill>
                <a:latin typeface="Kalinga" panose="020B0502040204020203" pitchFamily="34" charset="0"/>
                <a:ea typeface="宋体" charset="-122"/>
                <a:cs typeface="Kalinga" panose="020B0502040204020203" pitchFamily="34" charset="0"/>
              </a:rPr>
              <a:t>A received small desired signal along with two large interferers</a:t>
            </a:r>
          </a:p>
          <a:p>
            <a:pPr marL="342900" indent="-342900" algn="l">
              <a:spcBef>
                <a:spcPct val="20000"/>
              </a:spcBef>
              <a:buClr>
                <a:srgbClr val="FF0000"/>
              </a:buClr>
              <a:buFont typeface="Wingdings" pitchFamily="2" charset="2"/>
              <a:buChar char="Ø"/>
              <a:defRPr/>
            </a:pPr>
            <a:r>
              <a:rPr lang="en-US" altLang="zh-CN" sz="2200" kern="0" baseline="0" dirty="0">
                <a:solidFill>
                  <a:srgbClr val="0070C0"/>
                </a:solidFill>
                <a:latin typeface="Kalinga" panose="020B0502040204020203" pitchFamily="34" charset="0"/>
                <a:ea typeface="宋体" charset="-122"/>
                <a:cs typeface="Kalinga" panose="020B0502040204020203" pitchFamily="34" charset="0"/>
              </a:rPr>
              <a:t>Intermodulation product falls onto the desired channel, corrupts signal.</a:t>
            </a:r>
          </a:p>
          <a:p>
            <a:pPr marL="342900" indent="-342900" algn="l">
              <a:spcBef>
                <a:spcPct val="20000"/>
              </a:spcBef>
              <a:buClr>
                <a:srgbClr val="FF0000"/>
              </a:buClr>
              <a:buFont typeface="Wingdings" pitchFamily="2" charset="2"/>
              <a:buChar char="Ø"/>
              <a:defRPr/>
            </a:pPr>
            <a:endParaRPr lang="en-US" altLang="zh-CN" sz="2200" kern="0" baseline="0" dirty="0">
              <a:solidFill>
                <a:srgbClr val="0070C0"/>
              </a:solidFill>
              <a:latin typeface="Kalinga" panose="020B0502040204020203" pitchFamily="34" charset="0"/>
              <a:ea typeface="宋体" charset="-122"/>
              <a:cs typeface="Kalinga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07138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Intermodulation – the Mathematics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5300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89290" y="1281269"/>
            <a:ext cx="2942184" cy="4819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5301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6588" y="1663886"/>
            <a:ext cx="8420100" cy="428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4620413" y="6087977"/>
            <a:ext cx="34980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  <a:latin typeface="+mj-lt"/>
              </a:rPr>
              <a:t>Third-order intermodulation </a:t>
            </a:r>
          </a:p>
          <a:p>
            <a:r>
              <a:rPr lang="en-US" sz="1800" dirty="0">
                <a:solidFill>
                  <a:srgbClr val="0070C0"/>
                </a:solidFill>
                <a:latin typeface="+mj-lt"/>
              </a:rPr>
              <a:t>products (IM3)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 flipH="1" flipV="1">
            <a:off x="4620413" y="5081798"/>
            <a:ext cx="776975" cy="1006179"/>
          </a:xfrm>
          <a:prstGeom prst="straightConnector1">
            <a:avLst/>
          </a:prstGeom>
          <a:ln w="19050">
            <a:solidFill>
              <a:srgbClr val="0070C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 flipV="1">
            <a:off x="4782393" y="5745346"/>
            <a:ext cx="614995" cy="342631"/>
          </a:xfrm>
          <a:prstGeom prst="straightConnector1">
            <a:avLst/>
          </a:prstGeom>
          <a:ln w="19050">
            <a:solidFill>
              <a:srgbClr val="0070C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37287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Intermodulation – Two-Tone Test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0243" y="3265075"/>
            <a:ext cx="8147957" cy="19257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5443" y="5277451"/>
            <a:ext cx="9144000" cy="381000"/>
          </a:xfrm>
          <a:prstGeom prst="rect">
            <a:avLst/>
          </a:prstGeom>
          <a:noFill/>
          <a:ln w="12700" cap="rnd">
            <a:noFill/>
            <a:prstDash val="sysDot"/>
            <a:miter lim="800000"/>
            <a:headEnd/>
            <a:tailEnd/>
          </a:ln>
        </p:spPr>
        <p:txBody>
          <a:bodyPr/>
          <a:lstStyle/>
          <a:p>
            <a:pPr algn="l">
              <a:defRPr/>
            </a:pPr>
            <a:r>
              <a:rPr lang="en-US" altLang="zh-CN" sz="1600" b="1" kern="0" baseline="0" dirty="0">
                <a:solidFill>
                  <a:srgbClr val="000000"/>
                </a:solidFill>
                <a:latin typeface="Arial" pitchFamily="34" charset="0"/>
                <a:ea typeface="宋体" charset="-122"/>
                <a:cs typeface="Arial" pitchFamily="34" charset="0"/>
              </a:rPr>
              <a:t>                          Two-Tone Test                                                     Harmonic Test</a:t>
            </a:r>
            <a:endParaRPr lang="en-US" altLang="zh-CN" sz="1600" b="1" kern="0" dirty="0">
              <a:solidFill>
                <a:srgbClr val="000000"/>
              </a:solidFill>
              <a:latin typeface="Arial" pitchFamily="34" charset="0"/>
              <a:ea typeface="宋体" charset="-122"/>
              <a:cs typeface="Arial" pitchFamily="34" charset="0"/>
            </a:endParaRPr>
          </a:p>
          <a:p>
            <a:pPr algn="l">
              <a:defRPr/>
            </a:pPr>
            <a:endParaRPr lang="zh-CN" altLang="zh-CN" sz="1600" b="1" kern="0" baseline="0" dirty="0">
              <a:solidFill>
                <a:srgbClr val="000000"/>
              </a:solidFill>
              <a:latin typeface="Arial" pitchFamily="34" charset="0"/>
              <a:ea typeface="宋体" pitchFamily="2" charset="-122"/>
              <a:cs typeface="Arial" pitchFamily="34" charset="0"/>
            </a:endParaRPr>
          </a:p>
          <a:p>
            <a:pPr algn="l">
              <a:defRPr/>
            </a:pPr>
            <a:endParaRPr lang="zh-CN" altLang="zh-CN" sz="1600" b="1" kern="0" baseline="0" dirty="0">
              <a:solidFill>
                <a:srgbClr val="000000"/>
              </a:solidFill>
              <a:latin typeface="Arial" pitchFamily="34" charset="0"/>
              <a:ea typeface="宋体" pitchFamily="2" charset="-122"/>
              <a:cs typeface="Arial" pitchFamily="34" charset="0"/>
            </a:endParaRPr>
          </a:p>
          <a:p>
            <a:pPr algn="l">
              <a:defRPr/>
            </a:pPr>
            <a:endParaRPr lang="zh-CN" altLang="zh-CN" sz="1600" b="1" kern="0" baseline="0" dirty="0">
              <a:solidFill>
                <a:srgbClr val="000000"/>
              </a:solidFill>
              <a:latin typeface="Arial" pitchFamily="34" charset="0"/>
              <a:ea typeface="宋体" pitchFamily="2" charset="-122"/>
              <a:cs typeface="Arial" pitchFamily="34" charset="0"/>
            </a:endParaRPr>
          </a:p>
          <a:p>
            <a:pPr algn="l">
              <a:defRPr/>
            </a:pPr>
            <a:endParaRPr lang="zh-CN" altLang="zh-CN" sz="1600" b="1" kern="0" baseline="0" dirty="0">
              <a:solidFill>
                <a:srgbClr val="000000"/>
              </a:solidFill>
              <a:latin typeface="Arial" pitchFamily="34" charset="0"/>
              <a:ea typeface="宋体" pitchFamily="2" charset="-122"/>
              <a:cs typeface="Arial" pitchFamily="34" charset="0"/>
            </a:endParaRPr>
          </a:p>
          <a:p>
            <a:pPr algn="l">
              <a:defRPr/>
            </a:pPr>
            <a:endParaRPr lang="zh-CN" altLang="zh-CN" sz="1600" b="1" kern="0" baseline="0" dirty="0">
              <a:solidFill>
                <a:srgbClr val="000000"/>
              </a:solidFill>
              <a:latin typeface="Arial" pitchFamily="34" charset="0"/>
              <a:ea typeface="宋体" pitchFamily="2" charset="-122"/>
              <a:cs typeface="Arial" pitchFamily="34" charset="0"/>
            </a:endParaRPr>
          </a:p>
          <a:p>
            <a:pPr algn="l">
              <a:defRPr/>
            </a:pPr>
            <a:endParaRPr lang="zh-CN" altLang="zh-CN" sz="1600" b="1" kern="0" baseline="0" dirty="0">
              <a:solidFill>
                <a:srgbClr val="000000"/>
              </a:solidFill>
              <a:latin typeface="Arial" pitchFamily="34" charset="0"/>
              <a:ea typeface="宋体" pitchFamily="2" charset="-122"/>
              <a:cs typeface="Arial" pitchFamily="34" charset="0"/>
            </a:endParaRPr>
          </a:p>
          <a:p>
            <a:pPr algn="l">
              <a:defRPr/>
            </a:pPr>
            <a:endParaRPr lang="zh-CN" altLang="zh-CN" sz="1600" b="1" kern="0" baseline="0" dirty="0">
              <a:solidFill>
                <a:srgbClr val="000000"/>
              </a:solidFill>
              <a:latin typeface="Arial" pitchFamily="34" charset="0"/>
              <a:ea typeface="宋体" pitchFamily="2" charset="-122"/>
              <a:cs typeface="Arial" pitchFamily="34" charset="0"/>
            </a:endParaRPr>
          </a:p>
          <a:p>
            <a:pPr algn="l">
              <a:defRPr/>
            </a:pPr>
            <a:endParaRPr lang="zh-CN" altLang="zh-CN" sz="1600" b="1" kern="0" baseline="0" dirty="0">
              <a:solidFill>
                <a:srgbClr val="000000"/>
              </a:solidFill>
              <a:latin typeface="Arial" pitchFamily="34" charset="0"/>
              <a:ea typeface="宋体" pitchFamily="2" charset="-122"/>
              <a:cs typeface="Arial" pitchFamily="34" charset="0"/>
            </a:endParaRPr>
          </a:p>
          <a:p>
            <a:pPr algn="l">
              <a:defRPr/>
            </a:pPr>
            <a:endParaRPr lang="zh-CN" altLang="zh-CN" sz="1600" b="1" kern="0" baseline="0" dirty="0">
              <a:solidFill>
                <a:srgbClr val="000000"/>
              </a:solidFill>
              <a:latin typeface="Arial" pitchFamily="34" charset="0"/>
              <a:ea typeface="宋体" pitchFamily="2" charset="-122"/>
              <a:cs typeface="Arial" pitchFamily="34" charset="0"/>
            </a:endParaRPr>
          </a:p>
          <a:p>
            <a:pPr algn="l">
              <a:defRPr/>
            </a:pPr>
            <a:endParaRPr lang="zh-CN" altLang="zh-CN" sz="1600" b="1" kern="0" baseline="0" dirty="0">
              <a:solidFill>
                <a:srgbClr val="000000"/>
              </a:solidFill>
              <a:latin typeface="Arial" pitchFamily="34" charset="0"/>
              <a:ea typeface="宋体" pitchFamily="2" charset="-122"/>
              <a:cs typeface="Arial" pitchFamily="34" charset="0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799" y="1005567"/>
            <a:ext cx="8458200" cy="2162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4118358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049111" y="3177417"/>
            <a:ext cx="4926535" cy="3566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IM3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04800" y="933262"/>
            <a:ext cx="4503683" cy="4335463"/>
          </a:xfrm>
        </p:spPr>
        <p:txBody>
          <a:bodyPr/>
          <a:lstStyle/>
          <a:p>
            <a:r>
              <a:rPr lang="en-US" sz="1800" dirty="0"/>
              <a:t>IM3 products degrades system performance because they are very close to the </a:t>
            </a:r>
            <a:r>
              <a:rPr lang="en-US" sz="1800" dirty="0" err="1"/>
              <a:t>passband</a:t>
            </a:r>
            <a:r>
              <a:rPr lang="en-US" sz="1800" dirty="0"/>
              <a:t> of the system</a:t>
            </a:r>
          </a:p>
          <a:p>
            <a:r>
              <a:rPr lang="en-US" sz="1800" dirty="0"/>
              <a:t>The power of IM3 products increases more rapidly than the fundamental output when the input power is increased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3" cstate="print"/>
          <a:srcRect r="47889"/>
          <a:stretch/>
        </p:blipFill>
        <p:spPr bwMode="auto">
          <a:xfrm>
            <a:off x="4729655" y="933262"/>
            <a:ext cx="4245991" cy="19257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774111" y="4100333"/>
                <a:ext cx="3124894" cy="6914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sSub>
                        <m:sSubPr>
                          <m:ctrlPr>
                            <a:rPr lang="en-US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Sup>
                        <m:sSubSupPr>
                          <m:ctrlPr>
                            <a:rPr lang="en-US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func>
                        <m:funcPr>
                          <m:ctrlPr>
                            <a:rPr lang="en-US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func>
                    </m:oMath>
                  </m:oMathPara>
                </a14:m>
                <a:endParaRPr lang="en-US" dirty="0">
                  <a:solidFill>
                    <a:srgbClr val="4D4D4D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111" y="4100333"/>
                <a:ext cx="3124894" cy="691471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/>
          <p:cNvGrpSpPr/>
          <p:nvPr/>
        </p:nvGrpSpPr>
        <p:grpSpPr>
          <a:xfrm>
            <a:off x="774112" y="3257015"/>
            <a:ext cx="3124894" cy="691471"/>
            <a:chOff x="774112" y="3257015"/>
            <a:chExt cx="3124894" cy="69147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/>
                <p:cNvSpPr txBox="1"/>
                <p:nvPr/>
              </p:nvSpPr>
              <p:spPr>
                <a:xfrm>
                  <a:off x="774112" y="3257015"/>
                  <a:ext cx="3124894" cy="69147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b="0" i="1" smtClean="0">
                                <a:solidFill>
                                  <a:srgbClr val="4D4D4D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4D4D4D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4D4D4D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4D4D4D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4D4D4D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4D4D4D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sSubSup>
                          <m:sSubSupPr>
                            <m:ctrlPr>
                              <a:rPr lang="en-US" b="0" i="1" smtClean="0">
                                <a:solidFill>
                                  <a:srgbClr val="4D4D4D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rgbClr val="4D4D4D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4D4D4D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rgbClr val="4D4D4D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bSup>
                        <m:func>
                          <m:funcPr>
                            <m:ctrlPr>
                              <a:rPr lang="en-US" b="0" i="1" smtClean="0">
                                <a:solidFill>
                                  <a:srgbClr val="4D4D4D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4D4D4D"/>
                                </a:solidFill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rgbClr val="4D4D4D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4D4D4D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rgbClr val="4D4D4D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4D4D4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4D4D4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solidFill>
                                      <a:srgbClr val="4D4D4D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rgbClr val="4D4D4D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4D4D4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4D4D4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b="0" i="1" smtClean="0">
                                <a:solidFill>
                                  <a:srgbClr val="4D4D4D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func>
                      </m:oMath>
                    </m:oMathPara>
                  </a14:m>
                  <a:endParaRPr lang="en-US" dirty="0">
                    <a:solidFill>
                      <a:srgbClr val="4D4D4D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6" name="TextBox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4112" y="3257015"/>
                  <a:ext cx="3124894" cy="691471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Oval 7"/>
            <p:cNvSpPr/>
            <p:nvPr/>
          </p:nvSpPr>
          <p:spPr bwMode="auto">
            <a:xfrm>
              <a:off x="1511843" y="3358056"/>
              <a:ext cx="246011" cy="378372"/>
            </a:xfrm>
            <a:prstGeom prst="ellipse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pitchFamily="1" charset="0"/>
              </a:endParaRPr>
            </a:p>
          </p:txBody>
        </p:sp>
      </p:grpSp>
      <p:sp>
        <p:nvSpPr>
          <p:cNvPr id="9" name="Oval 8"/>
          <p:cNvSpPr/>
          <p:nvPr/>
        </p:nvSpPr>
        <p:spPr bwMode="auto">
          <a:xfrm>
            <a:off x="1511843" y="4190818"/>
            <a:ext cx="246011" cy="378372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535100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Third-order Intercept Point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1800" dirty="0"/>
              <a:t>Third-order intercept point designates the point where the third-order intermodulation product has the same power as the fundamental output power</a:t>
            </a:r>
          </a:p>
          <a:p>
            <a:pPr lvl="1"/>
            <a:r>
              <a:rPr lang="en-US" sz="1600" dirty="0"/>
              <a:t>The input power at the IP3 point is call input-referred IP3: </a:t>
            </a:r>
            <a:r>
              <a:rPr lang="en-US" sz="1600" b="1" dirty="0"/>
              <a:t>IIP3</a:t>
            </a:r>
          </a:p>
          <a:p>
            <a:pPr lvl="1"/>
            <a:r>
              <a:rPr lang="en-US" sz="1600" dirty="0"/>
              <a:t>The output power at the IP3 point is call output-referred IP3: </a:t>
            </a:r>
            <a:r>
              <a:rPr lang="en-US" sz="1600" b="1" dirty="0"/>
              <a:t>OIP3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48117" y="2719586"/>
            <a:ext cx="5606488" cy="40589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8753777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Amplifiers in RF/Microwave Systems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4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en-US" dirty="0"/>
                  <a:t>How are RF/microwave amplifiers made?</a:t>
                </a:r>
              </a:p>
              <a:p>
                <a:pPr lvl="1"/>
                <a:r>
                  <a:rPr lang="en-US" dirty="0"/>
                  <a:t>Not much different from low-frequency ac amplifiers; but you need </a:t>
                </a:r>
                <a:r>
                  <a:rPr lang="en-US" b="1" dirty="0"/>
                  <a:t>very fast</a:t>
                </a:r>
                <a:r>
                  <a:rPr lang="en-US" dirty="0"/>
                  <a:t> transistors.</a:t>
                </a:r>
              </a:p>
              <a:p>
                <a:pPr lvl="1"/>
                <a:r>
                  <a:rPr lang="en-US" dirty="0"/>
                  <a:t>A good rule of thumb is to have the transistor’s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3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preferably</a:t>
                </a:r>
                <a:r>
                  <a:rPr lang="en-US" i="1" dirty="0">
                    <a:latin typeface="Times" panose="02020603050405020304" pitchFamily="18" charset="0"/>
                    <a:cs typeface="Times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10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is the transition frequency of the transistor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is the operation frequency of the amplifier. </a:t>
                </a:r>
              </a:p>
            </p:txBody>
          </p:sp>
        </mc:Choice>
        <mc:Fallback xmlns="">
          <p:sp>
            <p:nvSpPr>
              <p:cNvPr id="5" name="Tex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 rotWithShape="0">
                <a:blip r:embed="rId3"/>
                <a:stretch>
                  <a:fillRect l="-1723" t="-12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/>
          <p:cNvGrpSpPr/>
          <p:nvPr/>
        </p:nvGrpSpPr>
        <p:grpSpPr>
          <a:xfrm>
            <a:off x="3252455" y="3751065"/>
            <a:ext cx="2597811" cy="1750198"/>
            <a:chOff x="2211672" y="2604631"/>
            <a:chExt cx="2597811" cy="1750198"/>
          </a:xfrm>
        </p:grpSpPr>
        <p:sp>
          <p:nvSpPr>
            <p:cNvPr id="7" name="Isosceles Triangle 6"/>
            <p:cNvSpPr/>
            <p:nvPr/>
          </p:nvSpPr>
          <p:spPr bwMode="auto">
            <a:xfrm rot="5400000">
              <a:off x="2662823" y="2663161"/>
              <a:ext cx="1750198" cy="1633138"/>
            </a:xfrm>
            <a:prstGeom prst="triangle">
              <a:avLst/>
            </a:prstGeom>
            <a:solidFill>
              <a:schemeClr val="accent1"/>
            </a:solidFill>
            <a:ln w="5715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" pitchFamily="1" charset="0"/>
              </a:endParaRPr>
            </a:p>
          </p:txBody>
        </p:sp>
        <p:cxnSp>
          <p:nvCxnSpPr>
            <p:cNvPr id="8" name="Straight Connector 7"/>
            <p:cNvCxnSpPr>
              <a:stCxn id="7" idx="3"/>
            </p:cNvCxnSpPr>
            <p:nvPr/>
          </p:nvCxnSpPr>
          <p:spPr>
            <a:xfrm flipH="1" flipV="1">
              <a:off x="2211672" y="3477859"/>
              <a:ext cx="509681" cy="1871"/>
            </a:xfrm>
            <a:prstGeom prst="line">
              <a:avLst/>
            </a:prstGeom>
            <a:ln w="19050">
              <a:solidFill>
                <a:schemeClr val="bg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 flipV="1">
              <a:off x="4299802" y="3479730"/>
              <a:ext cx="509681" cy="1871"/>
            </a:xfrm>
            <a:prstGeom prst="line">
              <a:avLst/>
            </a:prstGeom>
            <a:ln w="19050">
              <a:solidFill>
                <a:schemeClr val="bg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2993222" y="3104734"/>
              <a:ext cx="54373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solidFill>
                    <a:srgbClr val="000000"/>
                  </a:solidFill>
                  <a:latin typeface="+mj-lt"/>
                </a:rPr>
                <a:t>A</a:t>
              </a: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624946" y="4322314"/>
            <a:ext cx="117051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solidFill>
                  <a:srgbClr val="000000"/>
                </a:solidFill>
                <a:latin typeface="+mj-lt"/>
              </a:rPr>
              <a:t>input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137638" y="4322314"/>
            <a:ext cx="145103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solidFill>
                  <a:srgbClr val="000000"/>
                </a:solidFill>
                <a:latin typeface="+mj-lt"/>
              </a:rPr>
              <a:t>output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4312227" y="3429000"/>
            <a:ext cx="540328" cy="759615"/>
            <a:chOff x="4312227" y="3429000"/>
            <a:chExt cx="540328" cy="759615"/>
          </a:xfrm>
        </p:grpSpPr>
        <p:cxnSp>
          <p:nvCxnSpPr>
            <p:cNvPr id="13" name="Straight Connector 12"/>
            <p:cNvCxnSpPr/>
            <p:nvPr/>
          </p:nvCxnSpPr>
          <p:spPr>
            <a:xfrm flipH="1" flipV="1">
              <a:off x="4581911" y="3429000"/>
              <a:ext cx="961" cy="759615"/>
            </a:xfrm>
            <a:prstGeom prst="line">
              <a:avLst/>
            </a:prstGeom>
            <a:ln w="19050">
              <a:solidFill>
                <a:schemeClr val="bg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4312227" y="3429000"/>
              <a:ext cx="540328" cy="0"/>
            </a:xfrm>
            <a:prstGeom prst="line">
              <a:avLst/>
            </a:prstGeom>
            <a:ln w="57150">
              <a:solidFill>
                <a:schemeClr val="bg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4421623" y="5074531"/>
            <a:ext cx="290946" cy="930728"/>
            <a:chOff x="4421623" y="5074531"/>
            <a:chExt cx="290946" cy="930728"/>
          </a:xfrm>
        </p:grpSpPr>
        <p:cxnSp>
          <p:nvCxnSpPr>
            <p:cNvPr id="17" name="Straight Connector 16"/>
            <p:cNvCxnSpPr/>
            <p:nvPr/>
          </p:nvCxnSpPr>
          <p:spPr>
            <a:xfrm flipH="1" flipV="1">
              <a:off x="4567096" y="5074531"/>
              <a:ext cx="961" cy="759615"/>
            </a:xfrm>
            <a:prstGeom prst="line">
              <a:avLst/>
            </a:prstGeom>
            <a:ln w="19050">
              <a:solidFill>
                <a:schemeClr val="bg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Isosceles Triangle 15"/>
            <p:cNvSpPr/>
            <p:nvPr/>
          </p:nvSpPr>
          <p:spPr bwMode="auto">
            <a:xfrm rot="10800000">
              <a:off x="4421623" y="5812304"/>
              <a:ext cx="290946" cy="192955"/>
            </a:xfrm>
            <a:prstGeom prst="triangle">
              <a:avLst/>
            </a:prstGeom>
            <a:solidFill>
              <a:schemeClr val="accent1"/>
            </a:solidFill>
            <a:ln w="3810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pitchFamily="1" charset="0"/>
              </a:endParaRP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4598618" y="2840960"/>
            <a:ext cx="71365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solidFill>
                  <a:srgbClr val="000000"/>
                </a:solidFill>
                <a:latin typeface="+mj-lt"/>
              </a:rPr>
              <a:t>V</a:t>
            </a:r>
            <a:r>
              <a:rPr lang="en-US" sz="3000" baseline="-25000" dirty="0">
                <a:solidFill>
                  <a:srgbClr val="000000"/>
                </a:solidFill>
                <a:latin typeface="+mj-lt"/>
              </a:rPr>
              <a:t>cc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738397" y="5354784"/>
            <a:ext cx="106792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solidFill>
                  <a:srgbClr val="000000"/>
                </a:solidFill>
                <a:latin typeface="+mj-lt"/>
              </a:rPr>
              <a:t>GND</a:t>
            </a:r>
            <a:endParaRPr lang="en-US" sz="3000" baseline="-25000" dirty="0">
              <a:solidFill>
                <a:srgbClr val="00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73589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Third-order Intercept Point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1800" dirty="0"/>
              <a:t>In practice, the amplifier never works close to the IP3 point because it would have saturated way before that</a:t>
            </a:r>
          </a:p>
          <a:p>
            <a:r>
              <a:rPr lang="en-US" sz="1800" dirty="0"/>
              <a:t>IP3 is extrapolated from measurements of the fundamental output and IM3 products in the linear region of the amplifier</a:t>
            </a:r>
          </a:p>
          <a:p>
            <a:pPr lvl="1"/>
            <a:r>
              <a:rPr lang="en-US" sz="1600" dirty="0"/>
              <a:t>IP3 is really a measure of linearity, rather than power handling 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1748117" y="2722872"/>
            <a:ext cx="5606488" cy="4058956"/>
            <a:chOff x="1748117" y="2609858"/>
            <a:chExt cx="5606488" cy="4058956"/>
          </a:xfrm>
        </p:grpSpPr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748117" y="2609858"/>
              <a:ext cx="5606488" cy="40589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" name="Oval 2"/>
            <p:cNvSpPr/>
            <p:nvPr/>
          </p:nvSpPr>
          <p:spPr bwMode="auto">
            <a:xfrm>
              <a:off x="5060731" y="5913590"/>
              <a:ext cx="110358" cy="110358"/>
            </a:xfrm>
            <a:prstGeom prst="ellipse">
              <a:avLst/>
            </a:prstGeom>
            <a:solidFill>
              <a:srgbClr val="C0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pitchFamily="1" charset="0"/>
              </a:endParaRPr>
            </a:p>
          </p:txBody>
        </p:sp>
        <p:sp>
          <p:nvSpPr>
            <p:cNvPr id="7" name="Oval 6"/>
            <p:cNvSpPr/>
            <p:nvPr/>
          </p:nvSpPr>
          <p:spPr bwMode="auto">
            <a:xfrm>
              <a:off x="5060731" y="4008590"/>
              <a:ext cx="110358" cy="110358"/>
            </a:xfrm>
            <a:prstGeom prst="ellipse">
              <a:avLst/>
            </a:prstGeom>
            <a:solidFill>
              <a:srgbClr val="C0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pitchFamily="1" charset="0"/>
              </a:endParaRPr>
            </a:p>
          </p:txBody>
        </p:sp>
        <p:sp>
          <p:nvSpPr>
            <p:cNvPr id="8" name="Oval 7"/>
            <p:cNvSpPr/>
            <p:nvPr/>
          </p:nvSpPr>
          <p:spPr bwMode="auto">
            <a:xfrm>
              <a:off x="5213131" y="5480799"/>
              <a:ext cx="110358" cy="110358"/>
            </a:xfrm>
            <a:prstGeom prst="ellipse">
              <a:avLst/>
            </a:prstGeom>
            <a:solidFill>
              <a:srgbClr val="C0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pitchFamily="1" charset="0"/>
              </a:endParaRPr>
            </a:p>
          </p:txBody>
        </p:sp>
        <p:sp>
          <p:nvSpPr>
            <p:cNvPr id="9" name="Oval 8"/>
            <p:cNvSpPr/>
            <p:nvPr/>
          </p:nvSpPr>
          <p:spPr bwMode="auto">
            <a:xfrm>
              <a:off x="5213131" y="3867752"/>
              <a:ext cx="110358" cy="110358"/>
            </a:xfrm>
            <a:prstGeom prst="ellipse">
              <a:avLst/>
            </a:prstGeom>
            <a:solidFill>
              <a:srgbClr val="C0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pitchFamily="1" charset="0"/>
              </a:endParaRPr>
            </a:p>
          </p:txBody>
        </p:sp>
        <p:sp>
          <p:nvSpPr>
            <p:cNvPr id="10" name="Oval 9"/>
            <p:cNvSpPr/>
            <p:nvPr/>
          </p:nvSpPr>
          <p:spPr bwMode="auto">
            <a:xfrm>
              <a:off x="5323489" y="5173655"/>
              <a:ext cx="110358" cy="110358"/>
            </a:xfrm>
            <a:prstGeom prst="ellipse">
              <a:avLst/>
            </a:prstGeom>
            <a:solidFill>
              <a:srgbClr val="C0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pitchFamily="1" charset="0"/>
              </a:endParaRPr>
            </a:p>
          </p:txBody>
        </p:sp>
        <p:sp>
          <p:nvSpPr>
            <p:cNvPr id="11" name="Oval 10"/>
            <p:cNvSpPr/>
            <p:nvPr/>
          </p:nvSpPr>
          <p:spPr bwMode="auto">
            <a:xfrm>
              <a:off x="5323489" y="3748149"/>
              <a:ext cx="110358" cy="110358"/>
            </a:xfrm>
            <a:prstGeom prst="ellipse">
              <a:avLst/>
            </a:prstGeom>
            <a:solidFill>
              <a:srgbClr val="C0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pitchFamily="1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8047516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799" y="0"/>
            <a:ext cx="8493125" cy="914400"/>
          </a:xfrm>
        </p:spPr>
        <p:txBody>
          <a:bodyPr/>
          <a:lstStyle/>
          <a:p>
            <a:r>
              <a:rPr lang="en-US" dirty="0"/>
              <a:t>An Example of a Real-World RF Amplifier</a:t>
            </a:r>
          </a:p>
        </p:txBody>
      </p:sp>
      <p:pic>
        <p:nvPicPr>
          <p:cNvPr id="4" name="Picture 1"/>
          <p:cNvPicPr>
            <a:picLocks noChangeAspect="1" noChangeArrowheads="1"/>
          </p:cNvPicPr>
          <p:nvPr/>
        </p:nvPicPr>
        <p:blipFill rotWithShape="1">
          <a:blip r:embed="rId2" cstate="print"/>
          <a:srcRect b="21013"/>
          <a:stretch/>
        </p:blipFill>
        <p:spPr bwMode="auto">
          <a:xfrm>
            <a:off x="782300" y="933263"/>
            <a:ext cx="7538121" cy="4217858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5" name="TextBox 14"/>
          <p:cNvSpPr txBox="1"/>
          <p:nvPr/>
        </p:nvSpPr>
        <p:spPr>
          <a:xfrm>
            <a:off x="2720948" y="5348140"/>
            <a:ext cx="1406794" cy="646331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rgbClr val="0070C0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Power Limitations</a:t>
            </a:r>
          </a:p>
        </p:txBody>
      </p:sp>
      <p:cxnSp>
        <p:nvCxnSpPr>
          <p:cNvPr id="16" name="Straight Arrow Connector 15"/>
          <p:cNvCxnSpPr>
            <a:stCxn id="15" idx="0"/>
          </p:cNvCxnSpPr>
          <p:nvPr/>
        </p:nvCxnSpPr>
        <p:spPr>
          <a:xfrm flipV="1">
            <a:off x="3424345" y="4823538"/>
            <a:ext cx="599015" cy="524602"/>
          </a:xfrm>
          <a:prstGeom prst="straightConnector1">
            <a:avLst/>
          </a:prstGeom>
          <a:ln w="12700">
            <a:solidFill>
              <a:srgbClr val="0070C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711180" y="6208962"/>
            <a:ext cx="914400" cy="36933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rgbClr val="0070C0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Noise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774309" y="5211374"/>
            <a:ext cx="1406794" cy="92333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rgbClr val="0070C0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Linearity (Amplitude Distortion)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085981" y="5486639"/>
            <a:ext cx="1234440" cy="36933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rgbClr val="0070C0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Efficiency</a:t>
            </a:r>
          </a:p>
        </p:txBody>
      </p:sp>
      <p:cxnSp>
        <p:nvCxnSpPr>
          <p:cNvPr id="29" name="Straight Arrow Connector 28"/>
          <p:cNvCxnSpPr>
            <a:stCxn id="21" idx="0"/>
          </p:cNvCxnSpPr>
          <p:nvPr/>
        </p:nvCxnSpPr>
        <p:spPr>
          <a:xfrm flipV="1">
            <a:off x="4168380" y="4873551"/>
            <a:ext cx="756707" cy="1335411"/>
          </a:xfrm>
          <a:prstGeom prst="straightConnector1">
            <a:avLst/>
          </a:prstGeom>
          <a:ln w="12700">
            <a:solidFill>
              <a:srgbClr val="0070C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22" idx="0"/>
          </p:cNvCxnSpPr>
          <p:nvPr/>
        </p:nvCxnSpPr>
        <p:spPr>
          <a:xfrm flipH="1" flipV="1">
            <a:off x="5414837" y="4865261"/>
            <a:ext cx="62869" cy="346113"/>
          </a:xfrm>
          <a:prstGeom prst="straightConnector1">
            <a:avLst/>
          </a:prstGeom>
          <a:ln w="12700">
            <a:solidFill>
              <a:srgbClr val="0070C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24" idx="0"/>
          </p:cNvCxnSpPr>
          <p:nvPr/>
        </p:nvCxnSpPr>
        <p:spPr>
          <a:xfrm flipH="1" flipV="1">
            <a:off x="7569324" y="4832111"/>
            <a:ext cx="133877" cy="654528"/>
          </a:xfrm>
          <a:prstGeom prst="straightConnector1">
            <a:avLst/>
          </a:prstGeom>
          <a:ln w="12700">
            <a:solidFill>
              <a:srgbClr val="0070C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256067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Efficiency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53178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RF Amplifier Efficiency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en-US" dirty="0"/>
                  <a:t>Efficiency for an RF device generally gauges how effective it is to generate RF energy from dc energy</a:t>
                </a:r>
              </a:p>
              <a:p>
                <a:pPr lvl="1"/>
                <a:r>
                  <a:rPr lang="en-US" dirty="0"/>
                  <a:t>So we could define efficiency as 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𝜂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𝑅𝐹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𝑑𝑐</m:t>
                            </m:r>
                          </m:sub>
                        </m:sSub>
                      </m:den>
                    </m:f>
                  </m:oMath>
                </a14:m>
                <a:endParaRPr lang="en-US" sz="2400" b="0" dirty="0"/>
              </a:p>
              <a:p>
                <a:pPr lvl="1"/>
                <a:r>
                  <a:rPr lang="en-US" dirty="0"/>
                  <a:t>Sometimes also called “</a:t>
                </a:r>
                <a:r>
                  <a:rPr lang="en-US" i="1" dirty="0"/>
                  <a:t>drain efficiency</a:t>
                </a:r>
                <a:r>
                  <a:rPr lang="en-US" dirty="0"/>
                  <a:t>”</a:t>
                </a:r>
              </a:p>
              <a:p>
                <a:pPr lvl="1"/>
                <a:r>
                  <a:rPr lang="en-US" dirty="0"/>
                  <a:t>The rest of the dc energy generally converts to heat, which can be a big problem if the numbers get large</a:t>
                </a:r>
              </a:p>
              <a:p>
                <a:r>
                  <a:rPr lang="en-US" dirty="0"/>
                  <a:t>For RF amplifiers, we are actually also sending in RF energy, so we ought to take that part into account</a:t>
                </a:r>
              </a:p>
              <a:p>
                <a:pPr lvl="1"/>
                <a:r>
                  <a:rPr lang="en-US" dirty="0"/>
                  <a:t>As an extreme example, let’s say we have an amplifier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𝑠𝑎𝑡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W</m:t>
                    </m:r>
                  </m:oMath>
                </a14:m>
                <a:r>
                  <a:rPr lang="en-US" dirty="0"/>
                  <a:t>. If we send 1 W to the input of the amplifier (assuming that this will not damage the amplifier</a:t>
                </a:r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 rotWithShape="0">
                <a:blip r:embed="rId2"/>
                <a:stretch>
                  <a:fillRect l="-1723" t="-1266" r="-5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5818922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Power Added Efficiency (PAE)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𝑃𝐴𝐸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𝑜𝑢𝑡</m:t>
                              </m:r>
                            </m:sub>
                          </m:s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𝑑𝑐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Takes care of the input power problem</a:t>
                </a:r>
              </a:p>
              <a:p>
                <a:pPr lvl="1"/>
                <a:r>
                  <a:rPr lang="en-US" dirty="0"/>
                  <a:t>For high gain (&gt;10 dB), </a:t>
                </a:r>
                <a:r>
                  <a:rPr lang="en-US" i="1" dirty="0"/>
                  <a:t>PAE</a:t>
                </a:r>
                <a:r>
                  <a:rPr lang="en-US" dirty="0"/>
                  <a:t> is very close to </a:t>
                </a:r>
                <a:r>
                  <a:rPr lang="en-US" i="1" dirty="0"/>
                  <a:t>drain efficiency</a:t>
                </a:r>
                <a:r>
                  <a:rPr lang="en-US" dirty="0"/>
                  <a:t>. </a:t>
                </a:r>
              </a:p>
              <a:p>
                <a:pPr lvl="1"/>
                <a:r>
                  <a:rPr lang="en-US" dirty="0"/>
                  <a:t>PAE is the highest at the saturation point and degrades as we back off from saturation</a:t>
                </a:r>
              </a:p>
              <a:p>
                <a:pPr lvl="2"/>
                <a:r>
                  <a:rPr lang="en-US" dirty="0"/>
                  <a:t>High linearity requirement will result in low PAE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 rotWithShape="0">
                <a:blip r:embed="rId2"/>
                <a:stretch>
                  <a:fillRect r="-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530" name="Picture 2" descr="http://www.microwavejournal.com/legacy_assets/FigureImg/AR_5180_Fig02_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7642" y="3936730"/>
            <a:ext cx="3967437" cy="2842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390601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RF Amplifiers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5200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RF Amplifiers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Most vendors categorize RF amplifier by their intended use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294" y="1358023"/>
            <a:ext cx="3535692" cy="215183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1875" y="4393277"/>
            <a:ext cx="4338426" cy="205920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294" y="3604446"/>
            <a:ext cx="2860948" cy="284803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03480" y="1358023"/>
            <a:ext cx="3496821" cy="2820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68492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RF Amplifiers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Common types of RF amplifiers</a:t>
            </a:r>
          </a:p>
          <a:p>
            <a:pPr lvl="1"/>
            <a:r>
              <a:rPr lang="en-US" dirty="0"/>
              <a:t>Low noise amplifiers: </a:t>
            </a:r>
          </a:p>
          <a:p>
            <a:pPr lvl="2"/>
            <a:r>
              <a:rPr lang="en-US" dirty="0"/>
              <a:t>Optimized for low noise and high gain</a:t>
            </a:r>
          </a:p>
          <a:p>
            <a:pPr lvl="1"/>
            <a:r>
              <a:rPr lang="en-US" dirty="0"/>
              <a:t>Power amplifiers:</a:t>
            </a:r>
          </a:p>
          <a:p>
            <a:pPr lvl="2"/>
            <a:r>
              <a:rPr lang="en-US" dirty="0"/>
              <a:t>Optimized for high output power and efficiency</a:t>
            </a:r>
          </a:p>
          <a:p>
            <a:pPr lvl="2"/>
            <a:r>
              <a:rPr lang="en-US" dirty="0"/>
              <a:t>Gain can be moderate if there is no driver included</a:t>
            </a:r>
          </a:p>
          <a:p>
            <a:pPr lvl="1"/>
            <a:r>
              <a:rPr lang="en-US" dirty="0"/>
              <a:t>Variable gain amplifiers</a:t>
            </a:r>
          </a:p>
          <a:p>
            <a:pPr lvl="2"/>
            <a:r>
              <a:rPr lang="en-US" dirty="0"/>
              <a:t>Gain can </a:t>
            </a:r>
            <a:r>
              <a:rPr lang="en-US"/>
              <a:t>be changed</a:t>
            </a:r>
            <a:endParaRPr lang="en-US" dirty="0"/>
          </a:p>
          <a:p>
            <a:pPr lvl="1"/>
            <a:r>
              <a:rPr lang="en-US" dirty="0"/>
              <a:t>Linear amplifier</a:t>
            </a:r>
          </a:p>
          <a:p>
            <a:pPr lvl="2"/>
            <a:r>
              <a:rPr lang="en-US" dirty="0"/>
              <a:t>Optimized for linearity</a:t>
            </a:r>
          </a:p>
          <a:p>
            <a:pPr lvl="1"/>
            <a:r>
              <a:rPr lang="en-US" dirty="0"/>
              <a:t>Gain block/Driver amplifiers</a:t>
            </a:r>
          </a:p>
          <a:p>
            <a:pPr lvl="2"/>
            <a:r>
              <a:rPr lang="en-US" dirty="0"/>
              <a:t>General purpose amplifier with well balanced specs</a:t>
            </a:r>
          </a:p>
          <a:p>
            <a:pPr lvl="1"/>
            <a:r>
              <a:rPr lang="en-US" dirty="0"/>
              <a:t>Wideband amplifiers</a:t>
            </a:r>
          </a:p>
          <a:p>
            <a:pPr lvl="2"/>
            <a:r>
              <a:rPr lang="en-US" dirty="0"/>
              <a:t>Optimized for wide bandwidth; it’s not uncommon to see decade (10:1) bandwidth amplifiers in this category</a:t>
            </a:r>
          </a:p>
          <a:p>
            <a:r>
              <a:rPr lang="en-US" dirty="0"/>
              <a:t>Bottom line is: look at the quantitative metrics (noise, linearity, power handling, efficiency, size, cost) when choosing your amplifier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1002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RF Amplifier Examples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78072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Low Noise Amplifier (LNA) Examples</a:t>
            </a:r>
          </a:p>
        </p:txBody>
      </p:sp>
      <p:pic>
        <p:nvPicPr>
          <p:cNvPr id="19458" name="Picture 2" descr="http://www.adaptiverf.com/new/images/adaptiveRF/LNA-2500-400-12_VGA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012" y="1005742"/>
            <a:ext cx="2637444" cy="1936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0" name="Picture 4" descr="VLA LNA Famil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3235" y="1005742"/>
            <a:ext cx="2912590" cy="1936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04799" y="3019561"/>
            <a:ext cx="27538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rgbClr val="292929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Connectorized</a:t>
            </a:r>
            <a:r>
              <a:rPr lang="en-US" sz="1600" dirty="0">
                <a:solidFill>
                  <a:srgbClr val="292929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 2.3 – 2.7-GHz LNA module with </a:t>
            </a:r>
            <a:r>
              <a:rPr lang="en-US" sz="1600" dirty="0">
                <a:solidFill>
                  <a:srgbClr val="0070C0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0.8-dB</a:t>
            </a:r>
            <a:r>
              <a:rPr lang="en-US" sz="1600" dirty="0">
                <a:solidFill>
                  <a:srgbClr val="292929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 NF (</a:t>
            </a:r>
            <a:r>
              <a:rPr lang="en-US" sz="1600" dirty="0" err="1">
                <a:solidFill>
                  <a:srgbClr val="292929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AdaptiveRF</a:t>
            </a:r>
            <a:r>
              <a:rPr lang="en-US" sz="1600" dirty="0">
                <a:solidFill>
                  <a:srgbClr val="292929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, UK)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058669" y="3016014"/>
            <a:ext cx="27538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292929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Waveguide LNA modules up to </a:t>
            </a:r>
            <a:r>
              <a:rPr lang="en-US" sz="1600" dirty="0">
                <a:solidFill>
                  <a:srgbClr val="0070C0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100 GHz </a:t>
            </a:r>
            <a:r>
              <a:rPr lang="en-US" sz="1600" dirty="0">
                <a:solidFill>
                  <a:srgbClr val="292929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(NRAO, US)</a:t>
            </a:r>
          </a:p>
        </p:txBody>
      </p:sp>
      <p:pic>
        <p:nvPicPr>
          <p:cNvPr id="19464" name="Picture 8" descr="http://www.avagotech.com/cs/Satellite?blobcol=urldata&amp;blobheader=image%2Fjpeg&amp;blobkey=id&amp;blobtable=MungoBlobs&amp;blobwhere=1210941996420&amp;ssbinary=true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06" t="14306" r="6753" b="13984"/>
          <a:stretch/>
        </p:blipFill>
        <p:spPr bwMode="auto">
          <a:xfrm>
            <a:off x="6118604" y="1005741"/>
            <a:ext cx="2391508" cy="1936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6044054" y="3016013"/>
            <a:ext cx="24660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292929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Packaged LNA IC with </a:t>
            </a:r>
            <a:r>
              <a:rPr lang="en-US" sz="1600" dirty="0">
                <a:solidFill>
                  <a:srgbClr val="0070C0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0.27-dB</a:t>
            </a:r>
            <a:r>
              <a:rPr lang="en-US" sz="1600" dirty="0">
                <a:solidFill>
                  <a:srgbClr val="292929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 NF (</a:t>
            </a:r>
            <a:r>
              <a:rPr lang="en-US" sz="1600" dirty="0" err="1">
                <a:solidFill>
                  <a:srgbClr val="292929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Avago</a:t>
            </a:r>
            <a:r>
              <a:rPr lang="en-US" sz="1600" dirty="0">
                <a:solidFill>
                  <a:srgbClr val="292929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, US)</a:t>
            </a:r>
          </a:p>
        </p:txBody>
      </p:sp>
      <p:pic>
        <p:nvPicPr>
          <p:cNvPr id="19466" name="Picture 10" descr="http://upload.wikimedia.org/wikipedia/commons/3/33/LNB_dissassembled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046016" y="3777046"/>
            <a:ext cx="1557196" cy="2351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0" descr="http://upload.wikimedia.org/wikipedia/commons/3/33/LNB_dissassembled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17" t="8458" r="32144" b="59666"/>
          <a:stretch/>
        </p:blipFill>
        <p:spPr bwMode="auto">
          <a:xfrm rot="5400000">
            <a:off x="3474647" y="3850558"/>
            <a:ext cx="2169766" cy="2169766"/>
          </a:xfrm>
          <a:prstGeom prst="rect">
            <a:avLst/>
          </a:prstGeom>
          <a:noFill/>
          <a:ln w="19050">
            <a:solidFill>
              <a:srgbClr val="0070C0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5939093" y="4238163"/>
            <a:ext cx="300394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292929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LNA circuits of a microwave receiver implemented on PCB;</a:t>
            </a:r>
          </a:p>
          <a:p>
            <a:r>
              <a:rPr lang="en-US" sz="1600" dirty="0">
                <a:solidFill>
                  <a:srgbClr val="292929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They are easily recognizable as the first block after the antenna feeds (this is a dual-polarization system so there are two feeds)</a:t>
            </a:r>
          </a:p>
        </p:txBody>
      </p:sp>
      <p:sp>
        <p:nvSpPr>
          <p:cNvPr id="4" name="Rounded Rectangle 3"/>
          <p:cNvSpPr/>
          <p:nvPr/>
        </p:nvSpPr>
        <p:spPr bwMode="auto">
          <a:xfrm>
            <a:off x="4559530" y="4027836"/>
            <a:ext cx="580852" cy="502418"/>
          </a:xfrm>
          <a:prstGeom prst="roundRect">
            <a:avLst/>
          </a:prstGeom>
          <a:solidFill>
            <a:srgbClr val="FFFFFF">
              <a:alpha val="30000"/>
            </a:srgbClr>
          </a:solidFill>
          <a:ln w="28575" cap="flat" cmpd="sng" algn="ctr">
            <a:solidFill>
              <a:srgbClr val="0070C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1" charset="0"/>
            </a:endParaRPr>
          </a:p>
        </p:txBody>
      </p:sp>
      <p:sp>
        <p:nvSpPr>
          <p:cNvPr id="15" name="Rounded Rectangle 14"/>
          <p:cNvSpPr/>
          <p:nvPr/>
        </p:nvSpPr>
        <p:spPr bwMode="auto">
          <a:xfrm>
            <a:off x="5002356" y="5108643"/>
            <a:ext cx="580852" cy="502418"/>
          </a:xfrm>
          <a:prstGeom prst="roundRect">
            <a:avLst/>
          </a:prstGeom>
          <a:solidFill>
            <a:srgbClr val="FFFFFF">
              <a:alpha val="30000"/>
            </a:srgbClr>
          </a:solidFill>
          <a:ln w="28575" cap="flat" cmpd="sng" algn="ctr">
            <a:solidFill>
              <a:srgbClr val="0070C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1" charset="0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5140382" y="4349384"/>
            <a:ext cx="765031" cy="0"/>
          </a:xfrm>
          <a:prstGeom prst="straightConnector1">
            <a:avLst/>
          </a:prstGeom>
          <a:ln w="12700">
            <a:solidFill>
              <a:srgbClr val="0070C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5565944" y="4406657"/>
            <a:ext cx="339469" cy="982326"/>
          </a:xfrm>
          <a:prstGeom prst="straightConnector1">
            <a:avLst/>
          </a:prstGeom>
          <a:ln w="12700">
            <a:solidFill>
              <a:srgbClr val="0070C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ounded Rectangle 22"/>
          <p:cNvSpPr/>
          <p:nvPr/>
        </p:nvSpPr>
        <p:spPr bwMode="auto">
          <a:xfrm>
            <a:off x="2060927" y="4530254"/>
            <a:ext cx="746675" cy="730822"/>
          </a:xfrm>
          <a:prstGeom prst="roundRect">
            <a:avLst/>
          </a:prstGeom>
          <a:solidFill>
            <a:srgbClr val="FFFFFF">
              <a:alpha val="30000"/>
            </a:srgbClr>
          </a:solidFill>
          <a:ln w="28575" cap="flat" cmpd="sng" algn="ctr">
            <a:solidFill>
              <a:srgbClr val="0070C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1" charset="0"/>
            </a:endParaRPr>
          </a:p>
        </p:txBody>
      </p:sp>
      <p:cxnSp>
        <p:nvCxnSpPr>
          <p:cNvPr id="19" name="Straight Connector 18"/>
          <p:cNvCxnSpPr>
            <a:stCxn id="23" idx="0"/>
          </p:cNvCxnSpPr>
          <p:nvPr/>
        </p:nvCxnSpPr>
        <p:spPr>
          <a:xfrm flipV="1">
            <a:off x="2434265" y="3850558"/>
            <a:ext cx="1040382" cy="679696"/>
          </a:xfrm>
          <a:prstGeom prst="line">
            <a:avLst/>
          </a:prstGeom>
          <a:ln w="19050">
            <a:solidFill>
              <a:srgbClr val="0070C0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2434265" y="5275289"/>
            <a:ext cx="1022840" cy="745035"/>
          </a:xfrm>
          <a:prstGeom prst="line">
            <a:avLst/>
          </a:prstGeom>
          <a:ln w="19050">
            <a:solidFill>
              <a:srgbClr val="0070C0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92264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Ideal RF/Microwave Amplifier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04800" y="933262"/>
            <a:ext cx="3703319" cy="4335463"/>
          </a:xfrm>
        </p:spPr>
        <p:txBody>
          <a:bodyPr/>
          <a:lstStyle/>
          <a:p>
            <a:r>
              <a:rPr lang="en-US" dirty="0"/>
              <a:t>Infinite bandwidth</a:t>
            </a:r>
          </a:p>
          <a:p>
            <a:r>
              <a:rPr lang="en-US" dirty="0"/>
              <a:t>Constant gain</a:t>
            </a:r>
          </a:p>
          <a:p>
            <a:r>
              <a:rPr lang="en-US" dirty="0"/>
              <a:t>Signal travels only from input to output (unilateral)</a:t>
            </a:r>
          </a:p>
          <a:p>
            <a:r>
              <a:rPr lang="en-US" dirty="0"/>
              <a:t>Perfectly matched at the input and the output</a:t>
            </a:r>
          </a:p>
          <a:p>
            <a:r>
              <a:rPr lang="en-US" dirty="0"/>
              <a:t>No signal distortion</a:t>
            </a:r>
          </a:p>
          <a:p>
            <a:pPr lvl="1"/>
            <a:r>
              <a:rPr lang="en-US" dirty="0"/>
              <a:t>Doesn’t add noise to the signal</a:t>
            </a:r>
          </a:p>
          <a:p>
            <a:pPr lvl="1"/>
            <a:r>
              <a:rPr lang="en-US" dirty="0"/>
              <a:t>Doesn’t change the shape (either in amplitude or phase) of the signal</a:t>
            </a:r>
          </a:p>
          <a:p>
            <a:r>
              <a:rPr lang="en-US" dirty="0"/>
              <a:t>Amplifies any level of signal</a:t>
            </a:r>
          </a:p>
          <a:p>
            <a:r>
              <a:rPr lang="en-US" dirty="0"/>
              <a:t>100% efficient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ext Placeholder 2"/>
          <p:cNvSpPr txBox="1">
            <a:spLocks/>
          </p:cNvSpPr>
          <p:nvPr/>
        </p:nvSpPr>
        <p:spPr bwMode="auto">
          <a:xfrm>
            <a:off x="4632960" y="933262"/>
            <a:ext cx="4164963" cy="4335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v"/>
              <a:defRPr sz="2000" b="0">
                <a:solidFill>
                  <a:srgbClr val="0070C0"/>
                </a:solidFill>
                <a:latin typeface="Kalinga" panose="020B0502040204020203" pitchFamily="34" charset="0"/>
                <a:ea typeface="Tahoma" pitchFamily="34" charset="0"/>
                <a:cs typeface="Kalinga" panose="020B0502040204020203" pitchFamily="34" charset="0"/>
              </a:defRPr>
            </a:lvl1pPr>
            <a:lvl2pPr marL="742950" indent="-285750" algn="l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1800" b="0">
                <a:solidFill>
                  <a:srgbClr val="002062"/>
                </a:solidFill>
                <a:latin typeface="Kalinga" panose="020B0502040204020203" pitchFamily="34" charset="0"/>
                <a:ea typeface="Tahoma" pitchFamily="34" charset="0"/>
                <a:cs typeface="Kalinga" panose="020B0502040204020203" pitchFamily="34" charset="0"/>
              </a:defRPr>
            </a:lvl2pPr>
            <a:lvl3pPr marL="1143000" indent="-228600" algn="l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Font typeface="Courier New" pitchFamily="49" charset="0"/>
              <a:buChar char="o"/>
              <a:defRPr sz="1600" b="0">
                <a:solidFill>
                  <a:srgbClr val="002062"/>
                </a:solidFill>
                <a:latin typeface="Kalinga" panose="020B0502040204020203" pitchFamily="34" charset="0"/>
                <a:ea typeface="Tahoma" pitchFamily="34" charset="0"/>
                <a:cs typeface="Kalinga" panose="020B0502040204020203" pitchFamily="34" charset="0"/>
              </a:defRPr>
            </a:lvl3pPr>
            <a:lvl4pPr marL="1600200" indent="-228600" algn="l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1100" b="0">
                <a:solidFill>
                  <a:srgbClr val="002062"/>
                </a:solidFill>
                <a:latin typeface="Kalinga" panose="020B0502040204020203" pitchFamily="34" charset="0"/>
                <a:ea typeface="Tahoma" pitchFamily="34" charset="0"/>
                <a:cs typeface="Kalinga" panose="020B0502040204020203" pitchFamily="34" charset="0"/>
              </a:defRPr>
            </a:lvl4pPr>
            <a:lvl5pPr marL="2057400" indent="-228600" algn="l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1100" b="0">
                <a:solidFill>
                  <a:srgbClr val="002062"/>
                </a:solidFill>
                <a:latin typeface="Kalinga" panose="020B0502040204020203" pitchFamily="34" charset="0"/>
                <a:ea typeface="Tahoma" pitchFamily="34" charset="0"/>
                <a:cs typeface="Kalinga" panose="020B0502040204020203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600" b="1">
                <a:solidFill>
                  <a:srgbClr val="002062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600" b="1">
                <a:solidFill>
                  <a:srgbClr val="002062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600" b="1">
                <a:solidFill>
                  <a:srgbClr val="002062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600" b="1">
                <a:solidFill>
                  <a:srgbClr val="002062"/>
                </a:solidFill>
                <a:latin typeface="+mn-lt"/>
              </a:defRPr>
            </a:lvl9pPr>
          </a:lstStyle>
          <a:p>
            <a:r>
              <a:rPr lang="en-US" kern="0" dirty="0">
                <a:solidFill>
                  <a:srgbClr val="FF5050"/>
                </a:solidFill>
              </a:rPr>
              <a:t>Finite</a:t>
            </a:r>
            <a:r>
              <a:rPr lang="en-US" kern="0" dirty="0"/>
              <a:t> bandwidth</a:t>
            </a:r>
          </a:p>
          <a:p>
            <a:r>
              <a:rPr lang="en-US" kern="0" dirty="0"/>
              <a:t>Gain </a:t>
            </a:r>
            <a:r>
              <a:rPr lang="en-US" kern="0" dirty="0">
                <a:solidFill>
                  <a:srgbClr val="FF5050"/>
                </a:solidFill>
              </a:rPr>
              <a:t>variation</a:t>
            </a:r>
            <a:r>
              <a:rPr lang="en-US" kern="0" dirty="0"/>
              <a:t>, even within the bandwidth</a:t>
            </a:r>
          </a:p>
          <a:p>
            <a:r>
              <a:rPr lang="en-US" kern="0" dirty="0"/>
              <a:t>Single </a:t>
            </a:r>
            <a:r>
              <a:rPr lang="en-US" kern="0" dirty="0">
                <a:solidFill>
                  <a:srgbClr val="FF5050"/>
                </a:solidFill>
              </a:rPr>
              <a:t>feedback</a:t>
            </a:r>
            <a:r>
              <a:rPr lang="en-US" kern="0" dirty="0"/>
              <a:t> from output to input!</a:t>
            </a:r>
          </a:p>
          <a:p>
            <a:r>
              <a:rPr lang="en-US" kern="0" dirty="0">
                <a:solidFill>
                  <a:srgbClr val="FF5050"/>
                </a:solidFill>
              </a:rPr>
              <a:t>Finite</a:t>
            </a:r>
            <a:r>
              <a:rPr lang="en-US" kern="0" dirty="0"/>
              <a:t> (and sometimes </a:t>
            </a:r>
            <a:r>
              <a:rPr lang="en-US" kern="0" dirty="0">
                <a:solidFill>
                  <a:srgbClr val="FF5050"/>
                </a:solidFill>
              </a:rPr>
              <a:t>intentional</a:t>
            </a:r>
            <a:r>
              <a:rPr lang="en-US" kern="0" dirty="0"/>
              <a:t> ) </a:t>
            </a:r>
            <a:r>
              <a:rPr lang="en-US" kern="0" dirty="0">
                <a:solidFill>
                  <a:srgbClr val="FF5050"/>
                </a:solidFill>
              </a:rPr>
              <a:t>mismatch</a:t>
            </a:r>
            <a:r>
              <a:rPr lang="en-US" kern="0" dirty="0"/>
              <a:t> at the input/output</a:t>
            </a:r>
          </a:p>
          <a:p>
            <a:r>
              <a:rPr lang="en-US" kern="0" dirty="0">
                <a:solidFill>
                  <a:srgbClr val="FF5050"/>
                </a:solidFill>
              </a:rPr>
              <a:t>Signal distortion</a:t>
            </a:r>
          </a:p>
          <a:p>
            <a:pPr lvl="1"/>
            <a:r>
              <a:rPr lang="en-US" kern="0" dirty="0"/>
              <a:t>Noise</a:t>
            </a:r>
          </a:p>
          <a:p>
            <a:pPr lvl="1"/>
            <a:r>
              <a:rPr lang="en-US" kern="0" dirty="0"/>
              <a:t>Amplitude</a:t>
            </a:r>
          </a:p>
          <a:p>
            <a:pPr lvl="1"/>
            <a:r>
              <a:rPr lang="en-US" kern="0" dirty="0"/>
              <a:t>Phase (less of a concern)</a:t>
            </a:r>
          </a:p>
          <a:p>
            <a:r>
              <a:rPr lang="en-US" kern="0" dirty="0">
                <a:solidFill>
                  <a:srgbClr val="FF5050"/>
                </a:solidFill>
              </a:rPr>
              <a:t>Limited</a:t>
            </a:r>
            <a:r>
              <a:rPr lang="en-US" kern="0" dirty="0"/>
              <a:t> output power (of course!)</a:t>
            </a:r>
          </a:p>
          <a:p>
            <a:r>
              <a:rPr lang="en-US" kern="0" dirty="0">
                <a:solidFill>
                  <a:srgbClr val="FF5050"/>
                </a:solidFill>
              </a:rPr>
              <a:t>&lt;100%</a:t>
            </a:r>
            <a:r>
              <a:rPr lang="en-US" kern="0" dirty="0"/>
              <a:t> efficiency (of course!)</a:t>
            </a:r>
          </a:p>
          <a:p>
            <a:endParaRPr lang="en-US" kern="0" dirty="0"/>
          </a:p>
          <a:p>
            <a:endParaRPr lang="en-US" kern="0" dirty="0"/>
          </a:p>
          <a:p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58734038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Low Noise Amplifier (LNA) Examples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 random example: Hittite HMC517LC4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453" y="1271402"/>
            <a:ext cx="7229475" cy="534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31132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Low Noise Amplifier (LNA) Examples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675" y="898472"/>
            <a:ext cx="7343277" cy="267242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675" y="3625913"/>
            <a:ext cx="7403383" cy="2724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85855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Low Noise Amplifier (LNA) Examples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799" y="914400"/>
            <a:ext cx="3628698" cy="294197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8798" y="914400"/>
            <a:ext cx="3558355" cy="2745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20394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Low Noise Amplifier (LNA) Examples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799" y="1001111"/>
            <a:ext cx="6916125" cy="5029200"/>
          </a:xfrm>
          <a:prstGeom prst="rect">
            <a:avLst/>
          </a:prstGeom>
        </p:spPr>
      </p:pic>
      <p:pic>
        <p:nvPicPr>
          <p:cNvPr id="20482" name="Picture 2" descr="http://media.digikey.com/Renders/Hittite%20Microwave%20Renders/24-VQFN%20Exposed%20Pad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742" y="1098332"/>
            <a:ext cx="2228192" cy="222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274957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Low Noise Amplifier (LNA) Examples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799" y="914400"/>
            <a:ext cx="3787919" cy="28977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2718" y="885456"/>
            <a:ext cx="4160530" cy="3466358"/>
          </a:xfrm>
          <a:prstGeom prst="rect">
            <a:avLst/>
          </a:prstGeom>
        </p:spPr>
      </p:pic>
      <p:pic>
        <p:nvPicPr>
          <p:cNvPr id="21506" name="Picture 2" descr="http://media.digikey.com/Photos/Hittite%20Microwave%20Photos/108537-HMC517LC4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33" t="15021" r="4923" b="22652"/>
          <a:stretch/>
        </p:blipFill>
        <p:spPr bwMode="auto">
          <a:xfrm>
            <a:off x="403394" y="4067503"/>
            <a:ext cx="2784806" cy="2033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26373" y="4548308"/>
            <a:ext cx="5252546" cy="175629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418896" y="6679020"/>
            <a:ext cx="4572000" cy="17805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http://www.digikey.com/product-search/en?FV=fff40036,fff802bc,fffc0467&amp;k=HMC517LC4</a:t>
            </a:r>
          </a:p>
        </p:txBody>
      </p:sp>
    </p:spTree>
    <p:extLst>
      <p:ext uri="{BB962C8B-B14F-4D97-AF65-F5344CB8AC3E}">
        <p14:creationId xmlns:p14="http://schemas.microsoft.com/office/powerpoint/2010/main" val="208526754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Amplifier Example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/>
              <a:t>TriQuint</a:t>
            </a:r>
            <a:r>
              <a:rPr lang="en-US" dirty="0"/>
              <a:t> TGA2216-SM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584" y="1257629"/>
            <a:ext cx="6715125" cy="509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85753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Amplifier Example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8545" y="879800"/>
            <a:ext cx="6619875" cy="30194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8544" y="3933825"/>
            <a:ext cx="6619875" cy="284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27337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Amplifier Example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98" y="4009351"/>
            <a:ext cx="5992189" cy="235098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740" y="914400"/>
            <a:ext cx="5600783" cy="309495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116523" y="1575156"/>
            <a:ext cx="234857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Notice that the pin layout is drawn flipped!</a:t>
            </a:r>
          </a:p>
        </p:txBody>
      </p:sp>
    </p:spTree>
    <p:extLst>
      <p:ext uri="{BB962C8B-B14F-4D97-AF65-F5344CB8AC3E}">
        <p14:creationId xmlns:p14="http://schemas.microsoft.com/office/powerpoint/2010/main" val="14773301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Amplifier Example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99" y="1162501"/>
            <a:ext cx="3935142" cy="435111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12" y="848175"/>
            <a:ext cx="1704975" cy="3143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4136" y="848176"/>
            <a:ext cx="1724025" cy="3143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78399" y="1162501"/>
            <a:ext cx="3819525" cy="509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17931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Amplifier Example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107" y="914400"/>
            <a:ext cx="6696075" cy="18002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587" y="3377202"/>
            <a:ext cx="4544946" cy="2966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1820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799" y="0"/>
            <a:ext cx="8493125" cy="914400"/>
          </a:xfrm>
        </p:spPr>
        <p:txBody>
          <a:bodyPr/>
          <a:lstStyle/>
          <a:p>
            <a:r>
              <a:rPr lang="en-US" dirty="0"/>
              <a:t>An Example of a Real-World RF Amplifier</a:t>
            </a:r>
          </a:p>
        </p:txBody>
      </p:sp>
      <p:pic>
        <p:nvPicPr>
          <p:cNvPr id="4" name="Picture 1"/>
          <p:cNvPicPr>
            <a:picLocks noChangeAspect="1" noChangeArrowheads="1"/>
          </p:cNvPicPr>
          <p:nvPr/>
        </p:nvPicPr>
        <p:blipFill rotWithShape="1">
          <a:blip r:embed="rId2" cstate="print"/>
          <a:srcRect b="21013"/>
          <a:stretch/>
        </p:blipFill>
        <p:spPr bwMode="auto">
          <a:xfrm>
            <a:off x="782300" y="933263"/>
            <a:ext cx="7538121" cy="4217858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400953" y="5348140"/>
            <a:ext cx="1351648" cy="646331"/>
          </a:xfrm>
          <a:prstGeom prst="rect">
            <a:avLst/>
          </a:prstGeom>
          <a:noFill/>
          <a:ln w="952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rgbClr val="0070C0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Frequency Range</a:t>
            </a:r>
          </a:p>
        </p:txBody>
      </p:sp>
      <p:cxnSp>
        <p:nvCxnSpPr>
          <p:cNvPr id="7" name="Straight Arrow Connector 6"/>
          <p:cNvCxnSpPr>
            <a:stCxn id="5" idx="0"/>
          </p:cNvCxnSpPr>
          <p:nvPr/>
        </p:nvCxnSpPr>
        <p:spPr>
          <a:xfrm flipV="1">
            <a:off x="1076777" y="4823538"/>
            <a:ext cx="838750" cy="524602"/>
          </a:xfrm>
          <a:prstGeom prst="straightConnector1">
            <a:avLst/>
          </a:prstGeom>
          <a:ln w="12700">
            <a:solidFill>
              <a:srgbClr val="0070C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613950" y="6070463"/>
            <a:ext cx="1162953" cy="646331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rgbClr val="0070C0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Gain Variation</a:t>
            </a:r>
          </a:p>
        </p:txBody>
      </p:sp>
      <p:cxnSp>
        <p:nvCxnSpPr>
          <p:cNvPr id="11" name="Straight Arrow Connector 10"/>
          <p:cNvCxnSpPr>
            <a:stCxn id="10" idx="0"/>
          </p:cNvCxnSpPr>
          <p:nvPr/>
        </p:nvCxnSpPr>
        <p:spPr>
          <a:xfrm flipV="1">
            <a:off x="2195427" y="4823538"/>
            <a:ext cx="817263" cy="1246925"/>
          </a:xfrm>
          <a:prstGeom prst="straightConnector1">
            <a:avLst/>
          </a:prstGeom>
          <a:ln w="12700">
            <a:solidFill>
              <a:srgbClr val="0070C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720948" y="5348140"/>
            <a:ext cx="1406794" cy="646331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rgbClr val="0070C0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Power Limitations</a:t>
            </a:r>
          </a:p>
        </p:txBody>
      </p:sp>
      <p:cxnSp>
        <p:nvCxnSpPr>
          <p:cNvPr id="16" name="Straight Arrow Connector 15"/>
          <p:cNvCxnSpPr>
            <a:stCxn id="15" idx="0"/>
          </p:cNvCxnSpPr>
          <p:nvPr/>
        </p:nvCxnSpPr>
        <p:spPr>
          <a:xfrm flipV="1">
            <a:off x="3424345" y="4823538"/>
            <a:ext cx="599015" cy="524602"/>
          </a:xfrm>
          <a:prstGeom prst="straightConnector1">
            <a:avLst/>
          </a:prstGeom>
          <a:ln w="12700">
            <a:solidFill>
              <a:srgbClr val="0070C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711180" y="6208962"/>
            <a:ext cx="914400" cy="36933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rgbClr val="0070C0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Noise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774309" y="5211374"/>
            <a:ext cx="1406794" cy="92333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rgbClr val="0070C0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Linearity (Amplitude Distortion)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316564" y="6213283"/>
            <a:ext cx="1234440" cy="36933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rgbClr val="0070C0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Matching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085981" y="5486639"/>
            <a:ext cx="1234440" cy="36933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rgbClr val="0070C0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Efficiency</a:t>
            </a:r>
          </a:p>
        </p:txBody>
      </p:sp>
      <p:cxnSp>
        <p:nvCxnSpPr>
          <p:cNvPr id="29" name="Straight Arrow Connector 28"/>
          <p:cNvCxnSpPr>
            <a:stCxn id="21" idx="0"/>
          </p:cNvCxnSpPr>
          <p:nvPr/>
        </p:nvCxnSpPr>
        <p:spPr>
          <a:xfrm flipV="1">
            <a:off x="4168380" y="4873551"/>
            <a:ext cx="756707" cy="1335411"/>
          </a:xfrm>
          <a:prstGeom prst="straightConnector1">
            <a:avLst/>
          </a:prstGeom>
          <a:ln w="12700">
            <a:solidFill>
              <a:srgbClr val="0070C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22" idx="0"/>
          </p:cNvCxnSpPr>
          <p:nvPr/>
        </p:nvCxnSpPr>
        <p:spPr>
          <a:xfrm flipH="1" flipV="1">
            <a:off x="5414837" y="4865261"/>
            <a:ext cx="62869" cy="346113"/>
          </a:xfrm>
          <a:prstGeom prst="straightConnector1">
            <a:avLst/>
          </a:prstGeom>
          <a:ln w="12700">
            <a:solidFill>
              <a:srgbClr val="0070C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23" idx="0"/>
          </p:cNvCxnSpPr>
          <p:nvPr/>
        </p:nvCxnSpPr>
        <p:spPr>
          <a:xfrm flipH="1" flipV="1">
            <a:off x="6316564" y="4832110"/>
            <a:ext cx="617220" cy="1381173"/>
          </a:xfrm>
          <a:prstGeom prst="straightConnector1">
            <a:avLst/>
          </a:prstGeom>
          <a:ln w="12700">
            <a:solidFill>
              <a:srgbClr val="0070C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24" idx="0"/>
          </p:cNvCxnSpPr>
          <p:nvPr/>
        </p:nvCxnSpPr>
        <p:spPr>
          <a:xfrm flipH="1" flipV="1">
            <a:off x="7569324" y="4832111"/>
            <a:ext cx="133877" cy="654528"/>
          </a:xfrm>
          <a:prstGeom prst="straightConnector1">
            <a:avLst/>
          </a:prstGeom>
          <a:ln w="12700">
            <a:solidFill>
              <a:srgbClr val="0070C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426700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 Gain Amplifier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Analog Devices ADL5240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1" y="1603822"/>
            <a:ext cx="8493124" cy="4311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73317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 Gain Amplifier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Analog Devices ADL5240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4626" y="1460373"/>
            <a:ext cx="5326189" cy="5318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99414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 Gain Amplifier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99" y="933261"/>
            <a:ext cx="8493126" cy="4396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90408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 Gain Amplifier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6860" y="3897058"/>
            <a:ext cx="3343275" cy="2971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024" y="3901632"/>
            <a:ext cx="3714750" cy="29622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174" y="853506"/>
            <a:ext cx="8286750" cy="3076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369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 Gain Amplifier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6540" y="1281113"/>
            <a:ext cx="3158816" cy="532333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324" y="1281113"/>
            <a:ext cx="4226648" cy="5168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28702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 Gain Amplifier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1147762"/>
            <a:ext cx="8305800" cy="456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84365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Further Reading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“Fundamentals of RF and Microwave Noise Figure Measurements,” Agilent Application Note 57-1. </a:t>
            </a:r>
          </a:p>
          <a:p>
            <a:r>
              <a:rPr lang="en-US" dirty="0"/>
              <a:t>“Noise Figure Measurements,” Agilent Presentation, 2009</a:t>
            </a:r>
          </a:p>
          <a:p>
            <a:r>
              <a:rPr lang="en-US" dirty="0"/>
              <a:t>Iulian </a:t>
            </a:r>
            <a:r>
              <a:rPr lang="en-US" dirty="0" err="1"/>
              <a:t>Rosu</a:t>
            </a:r>
            <a:r>
              <a:rPr lang="en-US" dirty="0"/>
              <a:t>, YO3DAC / VA3IUL, “Automatic Gain Control (AGC) in Receivers, “http://www.qsl.net/va3iul/.</a:t>
            </a:r>
          </a:p>
          <a:p>
            <a:r>
              <a:rPr lang="en-US" dirty="0"/>
              <a:t>“60 dB Wide Dynamic Range, Low Frequency AGC Circuit Using a Single VGA, “ Analog Devices AN-934 Application Note.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27095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Amplifier Noise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2790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Does Noise Come From?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 </a:t>
            </a:r>
            <a:r>
              <a:rPr lang="en-US" sz="2600" dirty="0"/>
              <a:t>Noise sources within typical amplifiers: </a:t>
            </a:r>
          </a:p>
          <a:p>
            <a:pPr lvl="1"/>
            <a:r>
              <a:rPr lang="en-US" sz="2200" b="1" dirty="0"/>
              <a:t>Thermal noise</a:t>
            </a:r>
            <a:r>
              <a:rPr lang="en-US" sz="2200" dirty="0"/>
              <a:t>, </a:t>
            </a:r>
            <a:r>
              <a:rPr lang="en-US" sz="2200" b="0" dirty="0"/>
              <a:t>thermal vibration of bound charges, such as in a resistor</a:t>
            </a:r>
          </a:p>
          <a:p>
            <a:pPr lvl="1"/>
            <a:r>
              <a:rPr lang="en-US" sz="2200" b="1" dirty="0"/>
              <a:t>Shot noise</a:t>
            </a:r>
            <a:r>
              <a:rPr lang="en-US" sz="2200" b="0" dirty="0"/>
              <a:t>, random fluctuation of charge carriers in an electron tube or solid-state device</a:t>
            </a:r>
          </a:p>
          <a:p>
            <a:pPr lvl="1"/>
            <a:r>
              <a:rPr lang="en-US" sz="2200" b="1" dirty="0"/>
              <a:t>Flicker noise</a:t>
            </a:r>
            <a:r>
              <a:rPr lang="en-US" sz="2200" b="0" dirty="0"/>
              <a:t>, fluctuation in a direct current, and found in both electron tubes and solid-state devices. Also known as </a:t>
            </a:r>
            <a:r>
              <a:rPr lang="en-US" sz="2200" dirty="0"/>
              <a:t>1/f noise</a:t>
            </a:r>
            <a:endParaRPr lang="en-US" sz="2200" b="0" dirty="0"/>
          </a:p>
        </p:txBody>
      </p:sp>
    </p:spTree>
    <p:extLst>
      <p:ext uri="{BB962C8B-B14F-4D97-AF65-F5344CB8AC3E}">
        <p14:creationId xmlns:p14="http://schemas.microsoft.com/office/powerpoint/2010/main" val="26180567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Origins of Noise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sz="2800" dirty="0"/>
              <a:t> </a:t>
            </a:r>
            <a:r>
              <a:rPr lang="en-US" sz="2400" dirty="0"/>
              <a:t>External: </a:t>
            </a:r>
          </a:p>
          <a:p>
            <a:pPr lvl="1"/>
            <a:r>
              <a:rPr lang="en-US" sz="2000" b="0" dirty="0"/>
              <a:t>Thermal noise from the ground</a:t>
            </a:r>
          </a:p>
          <a:p>
            <a:pPr lvl="1"/>
            <a:r>
              <a:rPr lang="en-US" sz="2000" b="0" dirty="0"/>
              <a:t>Cosmic background radiation from the sky</a:t>
            </a:r>
          </a:p>
          <a:p>
            <a:pPr lvl="1"/>
            <a:r>
              <a:rPr lang="en-US" sz="2000" b="0" dirty="0"/>
              <a:t>Noise from stars (including the Sun)</a:t>
            </a:r>
          </a:p>
          <a:p>
            <a:pPr lvl="1"/>
            <a:r>
              <a:rPr lang="en-US" sz="2000" b="0" dirty="0"/>
              <a:t>Lightening </a:t>
            </a:r>
          </a:p>
          <a:p>
            <a:pPr lvl="1"/>
            <a:r>
              <a:rPr lang="en-US" sz="2000" b="0" dirty="0"/>
              <a:t>Gas discharge lamps</a:t>
            </a:r>
          </a:p>
          <a:p>
            <a:pPr lvl="1"/>
            <a:r>
              <a:rPr lang="en-US" sz="2000" b="0" dirty="0"/>
              <a:t>Radio, TV, and cellular stations (interferers)</a:t>
            </a:r>
          </a:p>
          <a:p>
            <a:pPr lvl="1"/>
            <a:r>
              <a:rPr lang="en-US" sz="2000" b="0" dirty="0"/>
              <a:t>Other wireless devices </a:t>
            </a:r>
          </a:p>
        </p:txBody>
      </p:sp>
      <p:pic>
        <p:nvPicPr>
          <p:cNvPr id="20481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04410" y="4270863"/>
            <a:ext cx="6727664" cy="24925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84994941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94"/>
  <p:tag name="ORIGINALWIDTH" val="735.75"/>
  <p:tag name="LATEXADDIN" val="\documentclass{article}&#10;\usepackage{amsmath}&#10;\pagestyle{empty}&#10;\begin{document}&#10;&#10;\[&#10;V^2_n = \frac{4hfBR}{\displaystyle e^{\frac{hf}{kT}-1}}&#10;\]&#10;&#10;&#10;\end{document}"/>
  <p:tag name="IGUANATEXSIZE" val="30"/>
  <p:tag name="IGUANATEXCURSOR" val="11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41.75"/>
  <p:tag name="ORIGINALWIDTH" val="731.25"/>
  <p:tag name="LATEXADDIN" val="\documentclass{article}&#10;\usepackage{amsmath}&#10;\pagestyle{empty}&#10;\begin{document}&#10;&#10;\[&#10;V^2_n = 4kTBR&#10;\]&#10;&#10;&#10;\end{document}"/>
  <p:tag name="IGUANATEXSIZE" val="26"/>
  <p:tag name="IGUANATEXCURSOR" val="97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27"/>
  <p:tag name="ORIGINALWIDTH" val="1271.25"/>
  <p:tag name="LATEXADDIN" val="\documentclass{article}&#10;\usepackage{amsmath}&#10;\pagestyle{empty}&#10;\begin{document}&#10;&#10;\[&#10;P_n = \left( \frac{V_n}{2R} \right)^2 R = kTB&#10;\]&#10;&#10;\end{document}"/>
  <p:tag name="IGUANATEXSIZE" val="24"/>
  <p:tag name="IGUANATEXCURSOR" val="13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27"/>
  <p:tag name="ORIGINALWIDTH" val="1271.25"/>
  <p:tag name="LATEXADDIN" val="\documentclass{article}&#10;\usepackage{amsmath}&#10;\pagestyle{empty}&#10;\begin{document}&#10;&#10;\[&#10;P_n = \left( \frac{V_n}{2R} \right)^2 R = kTB&#10;\]&#10;&#10;\end{document}"/>
  <p:tag name="IGUANATEXSIZE" val="24"/>
  <p:tag name="IGUANATEXCURSOR" val="13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18.5"/>
  <p:tag name="ORIGINALWIDTH" val="898.5"/>
  <p:tag name="LATEXADDIN" val="\documentclass{article}&#10;\usepackage{amsmath}&#10;\pagestyle{empty}&#10;\begin{document}&#10;&#10;\[&#10;NF = 10\log_{10}F&#10;\]&#10;&#10;&#10;\end{document}"/>
  <p:tag name="IGUANATEXSIZE" val="30"/>
  <p:tag name="IGUANATEXCURSOR" val="9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93.25"/>
  <p:tag name="ORIGINALWIDTH" val="849.75"/>
  <p:tag name="LATEXADDIN" val="\documentclass{article}&#10;\usepackage{amsmath}&#10;\pagestyle{empty}&#10;\begin{document}&#10;&#10;\[&#10;F = \frac{S_i/N_i}{S_o/N_o} \geq 1&#10;\]&#10;&#10;&#10;\end{document}"/>
  <p:tag name="IGUANATEXSIZE" val="30"/>
  <p:tag name="IGUANATEXCURSOR" val="118"/>
</p:tagLst>
</file>

<file path=ppt/theme/theme1.xml><?xml version="1.0" encoding="utf-8"?>
<a:theme xmlns:a="http://schemas.openxmlformats.org/drawingml/2006/main" name="UCDart_Template">
  <a:themeElements>
    <a:clrScheme name="Custom 1">
      <a:dk1>
        <a:srgbClr val="000000"/>
      </a:dk1>
      <a:lt1>
        <a:srgbClr val="FFFFFF"/>
      </a:lt1>
      <a:dk2>
        <a:srgbClr val="10034C"/>
      </a:dk2>
      <a:lt2>
        <a:srgbClr val="D5A953"/>
      </a:lt2>
      <a:accent1>
        <a:srgbClr val="FFFFFF"/>
      </a:accent1>
      <a:accent2>
        <a:srgbClr val="FFFFFF"/>
      </a:accent2>
      <a:accent3>
        <a:srgbClr val="AAAAB2"/>
      </a:accent3>
      <a:accent4>
        <a:srgbClr val="DADADA"/>
      </a:accent4>
      <a:accent5>
        <a:srgbClr val="FFFFFF"/>
      </a:accent5>
      <a:accent6>
        <a:srgbClr val="E7E7E7"/>
      </a:accent6>
      <a:hlink>
        <a:srgbClr val="0070C0"/>
      </a:hlink>
      <a:folHlink>
        <a:srgbClr val="FFFFFF"/>
      </a:folHlink>
    </a:clrScheme>
    <a:fontScheme name="Blank Presentation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9525" cap="flat" cmpd="sng" algn="ctr">
          <a:solidFill>
            <a:schemeClr val="bg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1" charset="0"/>
          </a:defRPr>
        </a:defPPr>
      </a:lstStyle>
    </a:spDef>
    <a:lnDef>
      <a:spPr>
        <a:ln w="19050">
          <a:solidFill>
            <a:schemeClr val="bg2"/>
          </a:solidFill>
          <a:headEnd type="none" w="med" len="med"/>
          <a:tailEnd type="triangl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z="3000" dirty="0" smtClean="0">
            <a:solidFill>
              <a:schemeClr val="bg1"/>
            </a:solidFill>
            <a:latin typeface="+mj-lt"/>
          </a:defRPr>
        </a:defPPr>
      </a:lstStyle>
    </a:tx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D9BE59"/>
        </a:dk1>
        <a:lt1>
          <a:srgbClr val="FFFFFF"/>
        </a:lt1>
        <a:dk2>
          <a:srgbClr val="FFFFFF"/>
        </a:dk2>
        <a:lt2>
          <a:srgbClr val="000000"/>
        </a:lt2>
        <a:accent1>
          <a:srgbClr val="E3DC85"/>
        </a:accent1>
        <a:accent2>
          <a:srgbClr val="B9C7D9"/>
        </a:accent2>
        <a:accent3>
          <a:srgbClr val="FFFFFF"/>
        </a:accent3>
        <a:accent4>
          <a:srgbClr val="B9A24B"/>
        </a:accent4>
        <a:accent5>
          <a:srgbClr val="EFEBC2"/>
        </a:accent5>
        <a:accent6>
          <a:srgbClr val="A7B4C4"/>
        </a:accent6>
        <a:hlink>
          <a:srgbClr val="E1E7B7"/>
        </a:hlink>
        <a:folHlink>
          <a:srgbClr val="7892C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30023</TotalTime>
  <Words>3188</Words>
  <Application>Microsoft Office PowerPoint</Application>
  <PresentationFormat>On-screen Show (4:3)</PresentationFormat>
  <Paragraphs>467</Paragraphs>
  <Slides>66</Slides>
  <Notes>18</Notes>
  <HiddenSlides>1</HiddenSlides>
  <MMClips>0</MMClips>
  <ScaleCrop>false</ScaleCrop>
  <HeadingPairs>
    <vt:vector size="8" baseType="variant">
      <vt:variant>
        <vt:lpstr>Fonts Used</vt:lpstr>
      </vt:variant>
      <vt:variant>
        <vt:i4>15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83" baseType="lpstr">
      <vt:lpstr>ＭＳ Ｐゴシック</vt:lpstr>
      <vt:lpstr>宋体</vt:lpstr>
      <vt:lpstr>Arial</vt:lpstr>
      <vt:lpstr>Calibri</vt:lpstr>
      <vt:lpstr>Cambria Math</vt:lpstr>
      <vt:lpstr>Courier New</vt:lpstr>
      <vt:lpstr>Franklin Gothic Demi</vt:lpstr>
      <vt:lpstr>Franklin Gothic Medium Cond</vt:lpstr>
      <vt:lpstr>Kalinga</vt:lpstr>
      <vt:lpstr>Myriad Pro</vt:lpstr>
      <vt:lpstr>Tahoma</vt:lpstr>
      <vt:lpstr>Times</vt:lpstr>
      <vt:lpstr>Times New Roman</vt:lpstr>
      <vt:lpstr>Verdana</vt:lpstr>
      <vt:lpstr>Wingdings</vt:lpstr>
      <vt:lpstr>UCDart_Template</vt:lpstr>
      <vt:lpstr>Equation</vt:lpstr>
      <vt:lpstr>Design of RF &amp; Microwave Systems</vt:lpstr>
      <vt:lpstr>Amplifiers in RF/Microwave Systems</vt:lpstr>
      <vt:lpstr>Amplifiers in RF/Microwave Systems</vt:lpstr>
      <vt:lpstr>Amplifiers in RF/Microwave Systems</vt:lpstr>
      <vt:lpstr>An Ideal RF/Microwave Amplifier</vt:lpstr>
      <vt:lpstr>An Example of a Real-World RF Amplifier</vt:lpstr>
      <vt:lpstr>Amplifier Noise</vt:lpstr>
      <vt:lpstr>Where Does Noise Come From? </vt:lpstr>
      <vt:lpstr>Origins of Noise</vt:lpstr>
      <vt:lpstr>Thermal Noise</vt:lpstr>
      <vt:lpstr>Thermal Noise – Noise Voltage and Noise Power</vt:lpstr>
      <vt:lpstr>Thermal Noise ≈ White Noise</vt:lpstr>
      <vt:lpstr>Noise Temperature</vt:lpstr>
      <vt:lpstr>(Input Referred) Noise Temperature of an Amplifier</vt:lpstr>
      <vt:lpstr>Noise Factor/Figure</vt:lpstr>
      <vt:lpstr>Noise Factor of an Amplifier</vt:lpstr>
      <vt:lpstr>Noise of a Cascade System </vt:lpstr>
      <vt:lpstr>Derivation</vt:lpstr>
      <vt:lpstr>Noise Figure of a Passive,  Lossy Element</vt:lpstr>
      <vt:lpstr>Noise Figure of a Passive,  Lossy Element</vt:lpstr>
      <vt:lpstr>Measurement of Noise Temperature, Figure, Factor</vt:lpstr>
      <vt:lpstr>Question: It seems that taking one measurement is enough to calculate Te …</vt:lpstr>
      <vt:lpstr>Question: Would it help if we take more than two measurements?</vt:lpstr>
      <vt:lpstr>Linearity,  -- or Non-linearity?</vt:lpstr>
      <vt:lpstr>Linearity and Non-linearity</vt:lpstr>
      <vt:lpstr>Linearity</vt:lpstr>
      <vt:lpstr>Non-linearity</vt:lpstr>
      <vt:lpstr>Effects of Non-linearity</vt:lpstr>
      <vt:lpstr>Harmonic Distortion</vt:lpstr>
      <vt:lpstr>PowerPoint Presentation</vt:lpstr>
      <vt:lpstr>PowerPoint Presentation</vt:lpstr>
      <vt:lpstr>Gain Compression</vt:lpstr>
      <vt:lpstr>Gain Compression</vt:lpstr>
      <vt:lpstr>Gain Compression</vt:lpstr>
      <vt:lpstr>Effects of Non-linearity</vt:lpstr>
      <vt:lpstr>Intermodulation – the Mathematics</vt:lpstr>
      <vt:lpstr>Intermodulation – Two-Tone Test</vt:lpstr>
      <vt:lpstr>IM3</vt:lpstr>
      <vt:lpstr>Third-order Intercept Point</vt:lpstr>
      <vt:lpstr>Third-order Intercept Point</vt:lpstr>
      <vt:lpstr>An Example of a Real-World RF Amplifier</vt:lpstr>
      <vt:lpstr>Efficiency</vt:lpstr>
      <vt:lpstr>RF Amplifier Efficiency</vt:lpstr>
      <vt:lpstr>Power Added Efficiency (PAE)</vt:lpstr>
      <vt:lpstr>Types of RF Amplifiers</vt:lpstr>
      <vt:lpstr>Types of RF Amplifiers</vt:lpstr>
      <vt:lpstr>Types of RF Amplifiers</vt:lpstr>
      <vt:lpstr>RF Amplifier Examples</vt:lpstr>
      <vt:lpstr>Low Noise Amplifier (LNA) Examples</vt:lpstr>
      <vt:lpstr>Low Noise Amplifier (LNA) Examples</vt:lpstr>
      <vt:lpstr>Low Noise Amplifier (LNA) Examples</vt:lpstr>
      <vt:lpstr>Low Noise Amplifier (LNA) Examples</vt:lpstr>
      <vt:lpstr>Low Noise Amplifier (LNA) Examples</vt:lpstr>
      <vt:lpstr>Low Noise Amplifier (LNA) Examples</vt:lpstr>
      <vt:lpstr>Power Amplifier Example</vt:lpstr>
      <vt:lpstr>Power Amplifier Example</vt:lpstr>
      <vt:lpstr>Power Amplifier Example</vt:lpstr>
      <vt:lpstr>Power Amplifier Example</vt:lpstr>
      <vt:lpstr>Power Amplifier Example</vt:lpstr>
      <vt:lpstr>Variable Gain Amplifier</vt:lpstr>
      <vt:lpstr>Variable Gain Amplifier</vt:lpstr>
      <vt:lpstr>Variable Gain Amplifier</vt:lpstr>
      <vt:lpstr>Variable Gain Amplifier</vt:lpstr>
      <vt:lpstr>Variable Gain Amplifier</vt:lpstr>
      <vt:lpstr>Variable Gain Amplifier</vt:lpstr>
      <vt:lpstr>Further Reading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2</dc:title>
  <dc:creator>Xiaoguang</dc:creator>
  <cp:lastModifiedBy>Xiaoguang Liu</cp:lastModifiedBy>
  <cp:revision>1087</cp:revision>
  <cp:lastPrinted>2013-10-02T22:47:25Z</cp:lastPrinted>
  <dcterms:created xsi:type="dcterms:W3CDTF">2012-04-15T01:51:12Z</dcterms:created>
  <dcterms:modified xsi:type="dcterms:W3CDTF">2017-10-20T17:52:36Z</dcterms:modified>
</cp:coreProperties>
</file>